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Sora Medium"/>
      <p:regular r:id="rId16"/>
    </p:embeddedFont>
    <p:embeddedFont>
      <p:font typeface="Sora Medium"/>
      <p:regular r:id="rId17"/>
    </p:embeddedFont>
    <p:embeddedFont>
      <p:font typeface="Noto Sans TC"/>
      <p:regular r:id="rId18"/>
    </p:embeddedFont>
    <p:embeddedFont>
      <p:font typeface="Noto Sans TC"/>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47173"/>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Inventory Management System</a:t>
            </a:r>
            <a:endParaRPr lang="en-US" sz="4450" dirty="0"/>
          </a:p>
        </p:txBody>
      </p:sp>
      <p:sp>
        <p:nvSpPr>
          <p:cNvPr id="4" name="Text 1"/>
          <p:cNvSpPr/>
          <p:nvPr/>
        </p:nvSpPr>
        <p:spPr>
          <a:xfrm>
            <a:off x="793790" y="3904893"/>
            <a:ext cx="7556421" cy="2177415"/>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Developed using Python's Tkinter for a robust and user-friendly Graphical User Interface (GUI), this application seamlessly manages your product and category information through a PostgreSQL database. With functionalities for viewing, searching, modifying, deleting, and purchasing products, this comprehensive solution streamlines your inventory operations.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88350"/>
            <a:ext cx="8824436" cy="708779"/>
          </a:xfrm>
          <a:prstGeom prst="rect">
            <a:avLst/>
          </a:prstGeom>
          <a:noFill/>
          <a:ln/>
        </p:spPr>
        <p:txBody>
          <a:bodyPr wrap="non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System Architecture Overview</a:t>
            </a:r>
            <a:endParaRPr lang="en-US" sz="4450" dirty="0"/>
          </a:p>
        </p:txBody>
      </p:sp>
      <p:sp>
        <p:nvSpPr>
          <p:cNvPr id="3" name="Text 1"/>
          <p:cNvSpPr/>
          <p:nvPr/>
        </p:nvSpPr>
        <p:spPr>
          <a:xfrm>
            <a:off x="793790" y="236410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Frontend</a:t>
            </a:r>
            <a:endParaRPr lang="en-US" sz="2200" dirty="0"/>
          </a:p>
        </p:txBody>
      </p:sp>
      <p:sp>
        <p:nvSpPr>
          <p:cNvPr id="4" name="Text 2"/>
          <p:cNvSpPr/>
          <p:nvPr/>
        </p:nvSpPr>
        <p:spPr>
          <a:xfrm>
            <a:off x="793790" y="2945249"/>
            <a:ext cx="2845594" cy="3991928"/>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frontend of the application is built using Python's Tkinter library, providing a responsive and visually appealing GUI for users to interact with the system. Tkinter's cross-platform capabilities ensure the application can be accessed on various operating systems.</a:t>
            </a:r>
            <a:endParaRPr lang="en-US" sz="1750" dirty="0"/>
          </a:p>
        </p:txBody>
      </p:sp>
      <p:sp>
        <p:nvSpPr>
          <p:cNvPr id="5" name="Text 3"/>
          <p:cNvSpPr/>
          <p:nvPr/>
        </p:nvSpPr>
        <p:spPr>
          <a:xfrm>
            <a:off x="4200406" y="236410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Backend</a:t>
            </a:r>
            <a:endParaRPr lang="en-US" sz="2200" dirty="0"/>
          </a:p>
        </p:txBody>
      </p:sp>
      <p:sp>
        <p:nvSpPr>
          <p:cNvPr id="6" name="Text 4"/>
          <p:cNvSpPr/>
          <p:nvPr/>
        </p:nvSpPr>
        <p:spPr>
          <a:xfrm>
            <a:off x="4200406" y="2945249"/>
            <a:ext cx="2845594" cy="3991928"/>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backend is powered by a PostgreSQL database, which serves as the central repository for storing and managing all product and category information. This robust database solution ensures data integrity, scalability, and secure storage of critical business data.</a:t>
            </a:r>
            <a:endParaRPr lang="en-US" sz="1750" dirty="0"/>
          </a:p>
        </p:txBody>
      </p:sp>
      <p:sp>
        <p:nvSpPr>
          <p:cNvPr id="7" name="Text 5"/>
          <p:cNvSpPr/>
          <p:nvPr/>
        </p:nvSpPr>
        <p:spPr>
          <a:xfrm>
            <a:off x="7607022" y="236410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Integration</a:t>
            </a:r>
            <a:endParaRPr lang="en-US" sz="2200" dirty="0"/>
          </a:p>
        </p:txBody>
      </p:sp>
      <p:sp>
        <p:nvSpPr>
          <p:cNvPr id="8" name="Text 6"/>
          <p:cNvSpPr/>
          <p:nvPr/>
        </p:nvSpPr>
        <p:spPr>
          <a:xfrm>
            <a:off x="7607022" y="2945249"/>
            <a:ext cx="2845594" cy="3629025"/>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frontend and backend components are seamlessly integrated, enabling smooth data flow and real-time updates. Users can perform various inventory management tasks, and the changes are instantly reflected in the PostgreSQL database.</a:t>
            </a:r>
            <a:endParaRPr lang="en-US" sz="1750" dirty="0"/>
          </a:p>
        </p:txBody>
      </p:sp>
      <p:sp>
        <p:nvSpPr>
          <p:cNvPr id="9" name="Text 7"/>
          <p:cNvSpPr/>
          <p:nvPr/>
        </p:nvSpPr>
        <p:spPr>
          <a:xfrm>
            <a:off x="11013638" y="236410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Deployment</a:t>
            </a:r>
            <a:endParaRPr lang="en-US" sz="2200" dirty="0"/>
          </a:p>
        </p:txBody>
      </p:sp>
      <p:sp>
        <p:nvSpPr>
          <p:cNvPr id="10" name="Text 8"/>
          <p:cNvSpPr/>
          <p:nvPr/>
        </p:nvSpPr>
        <p:spPr>
          <a:xfrm>
            <a:off x="11013638" y="2945249"/>
            <a:ext cx="2845594" cy="2540318"/>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entire application can be easily deployed on-premises or in the cloud, providing flexibility and scalability to meet the evolving needs of businesses of all sizes.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84013"/>
          </a:xfrm>
          <a:prstGeom prst="rect">
            <a:avLst/>
          </a:prstGeom>
        </p:spPr>
      </p:pic>
      <p:sp>
        <p:nvSpPr>
          <p:cNvPr id="3" name="Text 0"/>
          <p:cNvSpPr/>
          <p:nvPr/>
        </p:nvSpPr>
        <p:spPr>
          <a:xfrm>
            <a:off x="723543" y="3154085"/>
            <a:ext cx="5168146" cy="646033"/>
          </a:xfrm>
          <a:prstGeom prst="rect">
            <a:avLst/>
          </a:prstGeom>
          <a:noFill/>
          <a:ln/>
        </p:spPr>
        <p:txBody>
          <a:bodyPr wrap="none" lIns="0" tIns="0" rIns="0" bIns="0" rtlCol="0" anchor="t"/>
          <a:lstStyle/>
          <a:p>
            <a:pPr indent="0" marL="0">
              <a:lnSpc>
                <a:spcPts val="5050"/>
              </a:lnSpc>
              <a:buNone/>
            </a:pPr>
            <a:r>
              <a:rPr lang="en-US" sz="4050" dirty="0">
                <a:solidFill>
                  <a:srgbClr val="97B8FF"/>
                </a:solidFill>
                <a:latin typeface="Sora Medium" pitchFamily="34" charset="0"/>
                <a:ea typeface="Sora Medium" pitchFamily="34" charset="-122"/>
                <a:cs typeface="Sora Medium" pitchFamily="34" charset="-120"/>
              </a:rPr>
              <a:t>Database Design</a:t>
            </a:r>
            <a:endParaRPr lang="en-US" sz="4050" dirty="0"/>
          </a:p>
        </p:txBody>
      </p:sp>
      <p:sp>
        <p:nvSpPr>
          <p:cNvPr id="4" name="Shape 1"/>
          <p:cNvSpPr/>
          <p:nvPr/>
        </p:nvSpPr>
        <p:spPr>
          <a:xfrm>
            <a:off x="723543" y="4342686"/>
            <a:ext cx="465058" cy="465058"/>
          </a:xfrm>
          <a:prstGeom prst="roundRect">
            <a:avLst>
              <a:gd name="adj" fmla="val 6668"/>
            </a:avLst>
          </a:prstGeom>
          <a:solidFill>
            <a:srgbClr val="26262B"/>
          </a:solidFill>
          <a:ln/>
        </p:spPr>
      </p:sp>
      <p:sp>
        <p:nvSpPr>
          <p:cNvPr id="5" name="Text 2"/>
          <p:cNvSpPr/>
          <p:nvPr/>
        </p:nvSpPr>
        <p:spPr>
          <a:xfrm>
            <a:off x="890468" y="4420195"/>
            <a:ext cx="131207" cy="310039"/>
          </a:xfrm>
          <a:prstGeom prst="rect">
            <a:avLst/>
          </a:prstGeom>
          <a:noFill/>
          <a:ln/>
        </p:spPr>
        <p:txBody>
          <a:bodyPr wrap="none" lIns="0" tIns="0" rIns="0" bIns="0" rtlCol="0" anchor="t"/>
          <a:lstStyle/>
          <a:p>
            <a:pPr algn="ctr" indent="0" marL="0">
              <a:lnSpc>
                <a:spcPts val="2400"/>
              </a:lnSpc>
              <a:buNone/>
            </a:pPr>
            <a:r>
              <a:rPr lang="en-US" sz="2400" dirty="0">
                <a:solidFill>
                  <a:srgbClr val="E0D6DE"/>
                </a:solidFill>
                <a:latin typeface="Sora Medium" pitchFamily="34" charset="0"/>
                <a:ea typeface="Sora Medium" pitchFamily="34" charset="-122"/>
                <a:cs typeface="Sora Medium" pitchFamily="34" charset="-120"/>
              </a:rPr>
              <a:t>1</a:t>
            </a:r>
            <a:endParaRPr lang="en-US" sz="2400" dirty="0"/>
          </a:p>
        </p:txBody>
      </p:sp>
      <p:sp>
        <p:nvSpPr>
          <p:cNvPr id="6" name="Text 3"/>
          <p:cNvSpPr/>
          <p:nvPr/>
        </p:nvSpPr>
        <p:spPr>
          <a:xfrm>
            <a:off x="1395293" y="4342686"/>
            <a:ext cx="2584013" cy="322898"/>
          </a:xfrm>
          <a:prstGeom prst="rect">
            <a:avLst/>
          </a:prstGeom>
          <a:noFill/>
          <a:ln/>
        </p:spPr>
        <p:txBody>
          <a:bodyPr wrap="none" lIns="0" tIns="0" rIns="0" bIns="0" rtlCol="0" anchor="t"/>
          <a:lstStyle/>
          <a:p>
            <a:pPr indent="0" marL="0">
              <a:lnSpc>
                <a:spcPts val="2500"/>
              </a:lnSpc>
              <a:buNone/>
            </a:pPr>
            <a:r>
              <a:rPr lang="en-US" sz="2000" dirty="0">
                <a:solidFill>
                  <a:srgbClr val="E0D6DE"/>
                </a:solidFill>
                <a:latin typeface="Sora Medium" pitchFamily="34" charset="0"/>
                <a:ea typeface="Sora Medium" pitchFamily="34" charset="-122"/>
                <a:cs typeface="Sora Medium" pitchFamily="34" charset="-120"/>
              </a:rPr>
              <a:t>Products Table</a:t>
            </a:r>
            <a:endParaRPr lang="en-US" sz="2000" dirty="0"/>
          </a:p>
        </p:txBody>
      </p:sp>
      <p:sp>
        <p:nvSpPr>
          <p:cNvPr id="7" name="Text 4"/>
          <p:cNvSpPr/>
          <p:nvPr/>
        </p:nvSpPr>
        <p:spPr>
          <a:xfrm>
            <a:off x="1395293" y="4789527"/>
            <a:ext cx="5816560" cy="661273"/>
          </a:xfrm>
          <a:prstGeom prst="rect">
            <a:avLst/>
          </a:prstGeom>
          <a:noFill/>
          <a:ln/>
        </p:spPr>
        <p:txBody>
          <a:bodyPr wrap="squar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Stores detailed information about each product, including its name, description, price, quantity, and category.</a:t>
            </a:r>
            <a:endParaRPr lang="en-US" sz="1600" dirty="0"/>
          </a:p>
        </p:txBody>
      </p:sp>
      <p:sp>
        <p:nvSpPr>
          <p:cNvPr id="8" name="Shape 5"/>
          <p:cNvSpPr/>
          <p:nvPr/>
        </p:nvSpPr>
        <p:spPr>
          <a:xfrm>
            <a:off x="7418546" y="4342686"/>
            <a:ext cx="465058" cy="465058"/>
          </a:xfrm>
          <a:prstGeom prst="roundRect">
            <a:avLst>
              <a:gd name="adj" fmla="val 6668"/>
            </a:avLst>
          </a:prstGeom>
          <a:solidFill>
            <a:srgbClr val="26262B"/>
          </a:solidFill>
          <a:ln/>
        </p:spPr>
      </p:sp>
      <p:sp>
        <p:nvSpPr>
          <p:cNvPr id="9" name="Text 6"/>
          <p:cNvSpPr/>
          <p:nvPr/>
        </p:nvSpPr>
        <p:spPr>
          <a:xfrm>
            <a:off x="7554397" y="4420195"/>
            <a:ext cx="193238" cy="310039"/>
          </a:xfrm>
          <a:prstGeom prst="rect">
            <a:avLst/>
          </a:prstGeom>
          <a:noFill/>
          <a:ln/>
        </p:spPr>
        <p:txBody>
          <a:bodyPr wrap="none" lIns="0" tIns="0" rIns="0" bIns="0" rtlCol="0" anchor="t"/>
          <a:lstStyle/>
          <a:p>
            <a:pPr algn="ctr" indent="0" marL="0">
              <a:lnSpc>
                <a:spcPts val="2400"/>
              </a:lnSpc>
              <a:buNone/>
            </a:pPr>
            <a:r>
              <a:rPr lang="en-US" sz="2400" dirty="0">
                <a:solidFill>
                  <a:srgbClr val="E0D6DE"/>
                </a:solidFill>
                <a:latin typeface="Sora Medium" pitchFamily="34" charset="0"/>
                <a:ea typeface="Sora Medium" pitchFamily="34" charset="-122"/>
                <a:cs typeface="Sora Medium" pitchFamily="34" charset="-120"/>
              </a:rPr>
              <a:t>2</a:t>
            </a:r>
            <a:endParaRPr lang="en-US" sz="2400" dirty="0"/>
          </a:p>
        </p:txBody>
      </p:sp>
      <p:sp>
        <p:nvSpPr>
          <p:cNvPr id="10" name="Text 7"/>
          <p:cNvSpPr/>
          <p:nvPr/>
        </p:nvSpPr>
        <p:spPr>
          <a:xfrm>
            <a:off x="8090297" y="4342686"/>
            <a:ext cx="2584013" cy="322898"/>
          </a:xfrm>
          <a:prstGeom prst="rect">
            <a:avLst/>
          </a:prstGeom>
          <a:noFill/>
          <a:ln/>
        </p:spPr>
        <p:txBody>
          <a:bodyPr wrap="none" lIns="0" tIns="0" rIns="0" bIns="0" rtlCol="0" anchor="t"/>
          <a:lstStyle/>
          <a:p>
            <a:pPr indent="0" marL="0">
              <a:lnSpc>
                <a:spcPts val="2500"/>
              </a:lnSpc>
              <a:buNone/>
            </a:pPr>
            <a:r>
              <a:rPr lang="en-US" sz="2000" dirty="0">
                <a:solidFill>
                  <a:srgbClr val="E0D6DE"/>
                </a:solidFill>
                <a:latin typeface="Sora Medium" pitchFamily="34" charset="0"/>
                <a:ea typeface="Sora Medium" pitchFamily="34" charset="-122"/>
                <a:cs typeface="Sora Medium" pitchFamily="34" charset="-120"/>
              </a:rPr>
              <a:t>Categories Table</a:t>
            </a:r>
            <a:endParaRPr lang="en-US" sz="2000" dirty="0"/>
          </a:p>
        </p:txBody>
      </p:sp>
      <p:sp>
        <p:nvSpPr>
          <p:cNvPr id="11" name="Text 8"/>
          <p:cNvSpPr/>
          <p:nvPr/>
        </p:nvSpPr>
        <p:spPr>
          <a:xfrm>
            <a:off x="8090297" y="4789527"/>
            <a:ext cx="5816560" cy="991910"/>
          </a:xfrm>
          <a:prstGeom prst="rect">
            <a:avLst/>
          </a:prstGeom>
          <a:noFill/>
          <a:ln/>
        </p:spPr>
        <p:txBody>
          <a:bodyPr wrap="squar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Maintains a hierarchical structure of product categories, enabling users to organize and navigate the inventory effectively.</a:t>
            </a:r>
            <a:endParaRPr lang="en-US" sz="1600" dirty="0"/>
          </a:p>
        </p:txBody>
      </p:sp>
      <p:sp>
        <p:nvSpPr>
          <p:cNvPr id="12" name="Shape 9"/>
          <p:cNvSpPr/>
          <p:nvPr/>
        </p:nvSpPr>
        <p:spPr>
          <a:xfrm>
            <a:off x="723543" y="6220658"/>
            <a:ext cx="465058" cy="465058"/>
          </a:xfrm>
          <a:prstGeom prst="roundRect">
            <a:avLst>
              <a:gd name="adj" fmla="val 6668"/>
            </a:avLst>
          </a:prstGeom>
          <a:solidFill>
            <a:srgbClr val="26262B"/>
          </a:solidFill>
          <a:ln/>
        </p:spPr>
      </p:sp>
      <p:sp>
        <p:nvSpPr>
          <p:cNvPr id="13" name="Text 10"/>
          <p:cNvSpPr/>
          <p:nvPr/>
        </p:nvSpPr>
        <p:spPr>
          <a:xfrm>
            <a:off x="859869" y="6298168"/>
            <a:ext cx="192286" cy="310039"/>
          </a:xfrm>
          <a:prstGeom prst="rect">
            <a:avLst/>
          </a:prstGeom>
          <a:noFill/>
          <a:ln/>
        </p:spPr>
        <p:txBody>
          <a:bodyPr wrap="none" lIns="0" tIns="0" rIns="0" bIns="0" rtlCol="0" anchor="t"/>
          <a:lstStyle/>
          <a:p>
            <a:pPr algn="ctr" indent="0" marL="0">
              <a:lnSpc>
                <a:spcPts val="2400"/>
              </a:lnSpc>
              <a:buNone/>
            </a:pPr>
            <a:r>
              <a:rPr lang="en-US" sz="2400" dirty="0">
                <a:solidFill>
                  <a:srgbClr val="E0D6DE"/>
                </a:solidFill>
                <a:latin typeface="Sora Medium" pitchFamily="34" charset="0"/>
                <a:ea typeface="Sora Medium" pitchFamily="34" charset="-122"/>
                <a:cs typeface="Sora Medium" pitchFamily="34" charset="-120"/>
              </a:rPr>
              <a:t>3</a:t>
            </a:r>
            <a:endParaRPr lang="en-US" sz="2400" dirty="0"/>
          </a:p>
        </p:txBody>
      </p:sp>
      <p:sp>
        <p:nvSpPr>
          <p:cNvPr id="14" name="Text 11"/>
          <p:cNvSpPr/>
          <p:nvPr/>
        </p:nvSpPr>
        <p:spPr>
          <a:xfrm>
            <a:off x="1395293" y="6220658"/>
            <a:ext cx="2584013" cy="322898"/>
          </a:xfrm>
          <a:prstGeom prst="rect">
            <a:avLst/>
          </a:prstGeom>
          <a:noFill/>
          <a:ln/>
        </p:spPr>
        <p:txBody>
          <a:bodyPr wrap="none" lIns="0" tIns="0" rIns="0" bIns="0" rtlCol="0" anchor="t"/>
          <a:lstStyle/>
          <a:p>
            <a:pPr indent="0" marL="0">
              <a:lnSpc>
                <a:spcPts val="2500"/>
              </a:lnSpc>
              <a:buNone/>
            </a:pPr>
            <a:r>
              <a:rPr lang="en-US" sz="2000" dirty="0">
                <a:solidFill>
                  <a:srgbClr val="E0D6DE"/>
                </a:solidFill>
                <a:latin typeface="Sora Medium" pitchFamily="34" charset="0"/>
                <a:ea typeface="Sora Medium" pitchFamily="34" charset="-122"/>
                <a:cs typeface="Sora Medium" pitchFamily="34" charset="-120"/>
              </a:rPr>
              <a:t>Orders Table</a:t>
            </a:r>
            <a:endParaRPr lang="en-US" sz="2000" dirty="0"/>
          </a:p>
        </p:txBody>
      </p:sp>
      <p:sp>
        <p:nvSpPr>
          <p:cNvPr id="15" name="Text 12"/>
          <p:cNvSpPr/>
          <p:nvPr/>
        </p:nvSpPr>
        <p:spPr>
          <a:xfrm>
            <a:off x="1395293" y="6667500"/>
            <a:ext cx="5816560" cy="661273"/>
          </a:xfrm>
          <a:prstGeom prst="rect">
            <a:avLst/>
          </a:prstGeom>
          <a:noFill/>
          <a:ln/>
        </p:spPr>
        <p:txBody>
          <a:bodyPr wrap="squar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Keeps track of all customer orders, including order details, purchase date, and order status.</a:t>
            </a:r>
            <a:endParaRPr lang="en-US" sz="1600" dirty="0"/>
          </a:p>
        </p:txBody>
      </p:sp>
      <p:sp>
        <p:nvSpPr>
          <p:cNvPr id="16" name="Shape 13"/>
          <p:cNvSpPr/>
          <p:nvPr/>
        </p:nvSpPr>
        <p:spPr>
          <a:xfrm>
            <a:off x="7418546" y="6220658"/>
            <a:ext cx="465058" cy="465058"/>
          </a:xfrm>
          <a:prstGeom prst="roundRect">
            <a:avLst>
              <a:gd name="adj" fmla="val 6668"/>
            </a:avLst>
          </a:prstGeom>
          <a:solidFill>
            <a:srgbClr val="26262B"/>
          </a:solidFill>
          <a:ln/>
        </p:spPr>
      </p:sp>
      <p:sp>
        <p:nvSpPr>
          <p:cNvPr id="17" name="Text 14"/>
          <p:cNvSpPr/>
          <p:nvPr/>
        </p:nvSpPr>
        <p:spPr>
          <a:xfrm>
            <a:off x="7549991" y="6298168"/>
            <a:ext cx="202168" cy="310039"/>
          </a:xfrm>
          <a:prstGeom prst="rect">
            <a:avLst/>
          </a:prstGeom>
          <a:noFill/>
          <a:ln/>
        </p:spPr>
        <p:txBody>
          <a:bodyPr wrap="none" lIns="0" tIns="0" rIns="0" bIns="0" rtlCol="0" anchor="t"/>
          <a:lstStyle/>
          <a:p>
            <a:pPr algn="ctr" indent="0" marL="0">
              <a:lnSpc>
                <a:spcPts val="2400"/>
              </a:lnSpc>
              <a:buNone/>
            </a:pPr>
            <a:r>
              <a:rPr lang="en-US" sz="2400" dirty="0">
                <a:solidFill>
                  <a:srgbClr val="E0D6DE"/>
                </a:solidFill>
                <a:latin typeface="Sora Medium" pitchFamily="34" charset="0"/>
                <a:ea typeface="Sora Medium" pitchFamily="34" charset="-122"/>
                <a:cs typeface="Sora Medium" pitchFamily="34" charset="-120"/>
              </a:rPr>
              <a:t>4</a:t>
            </a:r>
            <a:endParaRPr lang="en-US" sz="2400" dirty="0"/>
          </a:p>
        </p:txBody>
      </p:sp>
      <p:sp>
        <p:nvSpPr>
          <p:cNvPr id="18" name="Text 15"/>
          <p:cNvSpPr/>
          <p:nvPr/>
        </p:nvSpPr>
        <p:spPr>
          <a:xfrm>
            <a:off x="8090297" y="6220658"/>
            <a:ext cx="2584013" cy="322898"/>
          </a:xfrm>
          <a:prstGeom prst="rect">
            <a:avLst/>
          </a:prstGeom>
          <a:noFill/>
          <a:ln/>
        </p:spPr>
        <p:txBody>
          <a:bodyPr wrap="none" lIns="0" tIns="0" rIns="0" bIns="0" rtlCol="0" anchor="t"/>
          <a:lstStyle/>
          <a:p>
            <a:pPr indent="0" marL="0">
              <a:lnSpc>
                <a:spcPts val="2500"/>
              </a:lnSpc>
              <a:buNone/>
            </a:pPr>
            <a:r>
              <a:rPr lang="en-US" sz="2000" dirty="0">
                <a:solidFill>
                  <a:srgbClr val="E0D6DE"/>
                </a:solidFill>
                <a:latin typeface="Sora Medium" pitchFamily="34" charset="0"/>
                <a:ea typeface="Sora Medium" pitchFamily="34" charset="-122"/>
                <a:cs typeface="Sora Medium" pitchFamily="34" charset="-120"/>
              </a:rPr>
              <a:t>Customers Table</a:t>
            </a:r>
            <a:endParaRPr lang="en-US" sz="2000" dirty="0"/>
          </a:p>
        </p:txBody>
      </p:sp>
      <p:sp>
        <p:nvSpPr>
          <p:cNvPr id="19" name="Text 16"/>
          <p:cNvSpPr/>
          <p:nvPr/>
        </p:nvSpPr>
        <p:spPr>
          <a:xfrm>
            <a:off x="8090297" y="6667500"/>
            <a:ext cx="5816560" cy="991910"/>
          </a:xfrm>
          <a:prstGeom prst="rect">
            <a:avLst/>
          </a:prstGeom>
          <a:noFill/>
          <a:ln/>
        </p:spPr>
        <p:txBody>
          <a:bodyPr wrap="squar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Stores customer information, such as name, contact details, and purchase history, to enhance the user experience and support analytics.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74450" y="597813"/>
            <a:ext cx="4200406" cy="525066"/>
          </a:xfrm>
          <a:prstGeom prst="rect">
            <a:avLst/>
          </a:prstGeom>
          <a:noFill/>
          <a:ln/>
        </p:spPr>
        <p:txBody>
          <a:bodyPr wrap="none" lIns="0" tIns="0" rIns="0" bIns="0" rtlCol="0" anchor="t"/>
          <a:lstStyle/>
          <a:p>
            <a:pPr indent="0" marL="0">
              <a:lnSpc>
                <a:spcPts val="4100"/>
              </a:lnSpc>
              <a:buNone/>
            </a:pPr>
            <a:r>
              <a:rPr lang="en-US" sz="3300" dirty="0">
                <a:solidFill>
                  <a:srgbClr val="97B8FF"/>
                </a:solidFill>
                <a:latin typeface="Sora Medium" pitchFamily="34" charset="0"/>
                <a:ea typeface="Sora Medium" pitchFamily="34" charset="-122"/>
                <a:cs typeface="Sora Medium" pitchFamily="34" charset="-120"/>
              </a:rPr>
              <a:t>Data Flow Diagram</a:t>
            </a:r>
            <a:endParaRPr lang="en-US" sz="3300" dirty="0"/>
          </a:p>
        </p:txBody>
      </p:sp>
      <p:sp>
        <p:nvSpPr>
          <p:cNvPr id="4" name="Shape 1"/>
          <p:cNvSpPr/>
          <p:nvPr/>
        </p:nvSpPr>
        <p:spPr>
          <a:xfrm>
            <a:off x="6314956" y="1374815"/>
            <a:ext cx="22860" cy="6256973"/>
          </a:xfrm>
          <a:prstGeom prst="roundRect">
            <a:avLst>
              <a:gd name="adj" fmla="val 110249"/>
            </a:avLst>
          </a:prstGeom>
          <a:solidFill>
            <a:srgbClr val="3F3F44"/>
          </a:solidFill>
          <a:ln/>
        </p:spPr>
      </p:sp>
      <p:sp>
        <p:nvSpPr>
          <p:cNvPr id="5" name="Shape 2"/>
          <p:cNvSpPr/>
          <p:nvPr/>
        </p:nvSpPr>
        <p:spPr>
          <a:xfrm>
            <a:off x="6492538" y="1741289"/>
            <a:ext cx="588050" cy="22860"/>
          </a:xfrm>
          <a:prstGeom prst="roundRect">
            <a:avLst>
              <a:gd name="adj" fmla="val 110249"/>
            </a:avLst>
          </a:prstGeom>
          <a:solidFill>
            <a:srgbClr val="3F3F44"/>
          </a:solidFill>
          <a:ln/>
        </p:spPr>
      </p:sp>
      <p:sp>
        <p:nvSpPr>
          <p:cNvPr id="6" name="Shape 3"/>
          <p:cNvSpPr/>
          <p:nvPr/>
        </p:nvSpPr>
        <p:spPr>
          <a:xfrm>
            <a:off x="6137374" y="1563767"/>
            <a:ext cx="378023" cy="378023"/>
          </a:xfrm>
          <a:prstGeom prst="roundRect">
            <a:avLst>
              <a:gd name="adj" fmla="val 6667"/>
            </a:avLst>
          </a:prstGeom>
          <a:solidFill>
            <a:srgbClr val="26262B"/>
          </a:solidFill>
          <a:ln/>
        </p:spPr>
      </p:sp>
      <p:sp>
        <p:nvSpPr>
          <p:cNvPr id="7" name="Text 4"/>
          <p:cNvSpPr/>
          <p:nvPr/>
        </p:nvSpPr>
        <p:spPr>
          <a:xfrm>
            <a:off x="6272986" y="1626751"/>
            <a:ext cx="106680" cy="252055"/>
          </a:xfrm>
          <a:prstGeom prst="rect">
            <a:avLst/>
          </a:prstGeom>
          <a:noFill/>
          <a:ln/>
        </p:spPr>
        <p:txBody>
          <a:bodyPr wrap="none" lIns="0" tIns="0" rIns="0" bIns="0" rtlCol="0" anchor="t"/>
          <a:lstStyle/>
          <a:p>
            <a:pPr algn="ctr" indent="0" marL="0">
              <a:lnSpc>
                <a:spcPts val="1950"/>
              </a:lnSpc>
              <a:buNone/>
            </a:pPr>
            <a:r>
              <a:rPr lang="en-US" sz="1950" dirty="0">
                <a:solidFill>
                  <a:srgbClr val="E0D6DE"/>
                </a:solidFill>
                <a:latin typeface="Sora Medium" pitchFamily="34" charset="0"/>
                <a:ea typeface="Sora Medium" pitchFamily="34" charset="-122"/>
                <a:cs typeface="Sora Medium" pitchFamily="34" charset="-120"/>
              </a:rPr>
              <a:t>1</a:t>
            </a:r>
            <a:endParaRPr lang="en-US" sz="1950" dirty="0"/>
          </a:p>
        </p:txBody>
      </p:sp>
      <p:sp>
        <p:nvSpPr>
          <p:cNvPr id="8" name="Text 5"/>
          <p:cNvSpPr/>
          <p:nvPr/>
        </p:nvSpPr>
        <p:spPr>
          <a:xfrm>
            <a:off x="7250430" y="1542812"/>
            <a:ext cx="2100143" cy="262533"/>
          </a:xfrm>
          <a:prstGeom prst="rect">
            <a:avLst/>
          </a:prstGeom>
          <a:noFill/>
          <a:ln/>
        </p:spPr>
        <p:txBody>
          <a:bodyPr wrap="none" lIns="0" tIns="0" rIns="0" bIns="0" rtlCol="0" anchor="t"/>
          <a:lstStyle/>
          <a:p>
            <a:pPr algn="l" indent="0" marL="0">
              <a:lnSpc>
                <a:spcPts val="2050"/>
              </a:lnSpc>
              <a:buNone/>
            </a:pPr>
            <a:r>
              <a:rPr lang="en-US" sz="1650" dirty="0">
                <a:solidFill>
                  <a:srgbClr val="E0D6DE"/>
                </a:solidFill>
                <a:latin typeface="Sora Medium" pitchFamily="34" charset="0"/>
                <a:ea typeface="Sora Medium" pitchFamily="34" charset="-122"/>
                <a:cs typeface="Sora Medium" pitchFamily="34" charset="-120"/>
              </a:rPr>
              <a:t>User Input</a:t>
            </a:r>
            <a:endParaRPr lang="en-US" sz="1650" dirty="0"/>
          </a:p>
        </p:txBody>
      </p:sp>
      <p:sp>
        <p:nvSpPr>
          <p:cNvPr id="9" name="Text 6"/>
          <p:cNvSpPr/>
          <p:nvPr/>
        </p:nvSpPr>
        <p:spPr>
          <a:xfrm>
            <a:off x="7250430" y="1906072"/>
            <a:ext cx="6791920" cy="537448"/>
          </a:xfrm>
          <a:prstGeom prst="rect">
            <a:avLst/>
          </a:prstGeom>
          <a:noFill/>
          <a:ln/>
        </p:spPr>
        <p:txBody>
          <a:bodyPr wrap="square" lIns="0" tIns="0" rIns="0" bIns="0" rtlCol="0" anchor="t"/>
          <a:lstStyle/>
          <a:p>
            <a:pPr algn="l" indent="0" marL="0">
              <a:lnSpc>
                <a:spcPts val="2100"/>
              </a:lnSpc>
              <a:buNone/>
            </a:pPr>
            <a:r>
              <a:rPr lang="en-US" sz="1300" dirty="0">
                <a:solidFill>
                  <a:srgbClr val="E0D6DE"/>
                </a:solidFill>
                <a:latin typeface="Noto Sans TC" pitchFamily="34" charset="0"/>
                <a:ea typeface="Noto Sans TC" pitchFamily="34" charset="-122"/>
                <a:cs typeface="Noto Sans TC" pitchFamily="34" charset="-120"/>
              </a:rPr>
              <a:t>Users interact with the Tkinter-based GUI to perform various inventory management tasks, such as searching, creating, updating, and deleting products and categories.</a:t>
            </a:r>
            <a:endParaRPr lang="en-US" sz="1300" dirty="0"/>
          </a:p>
        </p:txBody>
      </p:sp>
      <p:sp>
        <p:nvSpPr>
          <p:cNvPr id="10" name="Shape 7"/>
          <p:cNvSpPr/>
          <p:nvPr/>
        </p:nvSpPr>
        <p:spPr>
          <a:xfrm>
            <a:off x="6492538" y="3145988"/>
            <a:ext cx="588050" cy="22860"/>
          </a:xfrm>
          <a:prstGeom prst="roundRect">
            <a:avLst>
              <a:gd name="adj" fmla="val 110249"/>
            </a:avLst>
          </a:prstGeom>
          <a:solidFill>
            <a:srgbClr val="3F3F44"/>
          </a:solidFill>
          <a:ln/>
        </p:spPr>
      </p:sp>
      <p:sp>
        <p:nvSpPr>
          <p:cNvPr id="11" name="Shape 8"/>
          <p:cNvSpPr/>
          <p:nvPr/>
        </p:nvSpPr>
        <p:spPr>
          <a:xfrm>
            <a:off x="6137374" y="2968466"/>
            <a:ext cx="378023" cy="378023"/>
          </a:xfrm>
          <a:prstGeom prst="roundRect">
            <a:avLst>
              <a:gd name="adj" fmla="val 6667"/>
            </a:avLst>
          </a:prstGeom>
          <a:solidFill>
            <a:srgbClr val="26262B"/>
          </a:solidFill>
          <a:ln/>
        </p:spPr>
      </p:sp>
      <p:sp>
        <p:nvSpPr>
          <p:cNvPr id="12" name="Text 9"/>
          <p:cNvSpPr/>
          <p:nvPr/>
        </p:nvSpPr>
        <p:spPr>
          <a:xfrm>
            <a:off x="6247864" y="3031450"/>
            <a:ext cx="157043" cy="252055"/>
          </a:xfrm>
          <a:prstGeom prst="rect">
            <a:avLst/>
          </a:prstGeom>
          <a:noFill/>
          <a:ln/>
        </p:spPr>
        <p:txBody>
          <a:bodyPr wrap="none" lIns="0" tIns="0" rIns="0" bIns="0" rtlCol="0" anchor="t"/>
          <a:lstStyle/>
          <a:p>
            <a:pPr algn="ctr" indent="0" marL="0">
              <a:lnSpc>
                <a:spcPts val="1950"/>
              </a:lnSpc>
              <a:buNone/>
            </a:pPr>
            <a:r>
              <a:rPr lang="en-US" sz="1950" dirty="0">
                <a:solidFill>
                  <a:srgbClr val="E0D6DE"/>
                </a:solidFill>
                <a:latin typeface="Sora Medium" pitchFamily="34" charset="0"/>
                <a:ea typeface="Sora Medium" pitchFamily="34" charset="-122"/>
                <a:cs typeface="Sora Medium" pitchFamily="34" charset="-120"/>
              </a:rPr>
              <a:t>2</a:t>
            </a:r>
            <a:endParaRPr lang="en-US" sz="1950" dirty="0"/>
          </a:p>
        </p:txBody>
      </p:sp>
      <p:sp>
        <p:nvSpPr>
          <p:cNvPr id="13" name="Text 10"/>
          <p:cNvSpPr/>
          <p:nvPr/>
        </p:nvSpPr>
        <p:spPr>
          <a:xfrm>
            <a:off x="7250430" y="2947511"/>
            <a:ext cx="2100143" cy="262533"/>
          </a:xfrm>
          <a:prstGeom prst="rect">
            <a:avLst/>
          </a:prstGeom>
          <a:noFill/>
          <a:ln/>
        </p:spPr>
        <p:txBody>
          <a:bodyPr wrap="none" lIns="0" tIns="0" rIns="0" bIns="0" rtlCol="0" anchor="t"/>
          <a:lstStyle/>
          <a:p>
            <a:pPr algn="l" indent="0" marL="0">
              <a:lnSpc>
                <a:spcPts val="2050"/>
              </a:lnSpc>
              <a:buNone/>
            </a:pPr>
            <a:r>
              <a:rPr lang="en-US" sz="1650" dirty="0">
                <a:solidFill>
                  <a:srgbClr val="E0D6DE"/>
                </a:solidFill>
                <a:latin typeface="Sora Medium" pitchFamily="34" charset="0"/>
                <a:ea typeface="Sora Medium" pitchFamily="34" charset="-122"/>
                <a:cs typeface="Sora Medium" pitchFamily="34" charset="-120"/>
              </a:rPr>
              <a:t>Data Processing</a:t>
            </a:r>
            <a:endParaRPr lang="en-US" sz="1650" dirty="0"/>
          </a:p>
        </p:txBody>
      </p:sp>
      <p:sp>
        <p:nvSpPr>
          <p:cNvPr id="14" name="Text 11"/>
          <p:cNvSpPr/>
          <p:nvPr/>
        </p:nvSpPr>
        <p:spPr>
          <a:xfrm>
            <a:off x="7250430" y="3310771"/>
            <a:ext cx="6791920" cy="806172"/>
          </a:xfrm>
          <a:prstGeom prst="rect">
            <a:avLst/>
          </a:prstGeom>
          <a:noFill/>
          <a:ln/>
        </p:spPr>
        <p:txBody>
          <a:bodyPr wrap="square" lIns="0" tIns="0" rIns="0" bIns="0" rtlCol="0" anchor="t"/>
          <a:lstStyle/>
          <a:p>
            <a:pPr algn="l" indent="0" marL="0">
              <a:lnSpc>
                <a:spcPts val="2100"/>
              </a:lnSpc>
              <a:buNone/>
            </a:pPr>
            <a:r>
              <a:rPr lang="en-US" sz="1300" dirty="0">
                <a:solidFill>
                  <a:srgbClr val="E0D6DE"/>
                </a:solidFill>
                <a:latin typeface="Noto Sans TC" pitchFamily="34" charset="0"/>
                <a:ea typeface="Noto Sans TC" pitchFamily="34" charset="-122"/>
                <a:cs typeface="Noto Sans TC" pitchFamily="34" charset="-120"/>
              </a:rPr>
              <a:t>The application's backend logic processes the user inputs, validates the data, and communicates with the PostgreSQL database to fetch, store, or update the necessary information.</a:t>
            </a:r>
            <a:endParaRPr lang="en-US" sz="1300" dirty="0"/>
          </a:p>
        </p:txBody>
      </p:sp>
      <p:sp>
        <p:nvSpPr>
          <p:cNvPr id="15" name="Shape 12"/>
          <p:cNvSpPr/>
          <p:nvPr/>
        </p:nvSpPr>
        <p:spPr>
          <a:xfrm>
            <a:off x="6492538" y="4819412"/>
            <a:ext cx="588050" cy="22860"/>
          </a:xfrm>
          <a:prstGeom prst="roundRect">
            <a:avLst>
              <a:gd name="adj" fmla="val 110249"/>
            </a:avLst>
          </a:prstGeom>
          <a:solidFill>
            <a:srgbClr val="3F3F44"/>
          </a:solidFill>
          <a:ln/>
        </p:spPr>
      </p:sp>
      <p:sp>
        <p:nvSpPr>
          <p:cNvPr id="16" name="Shape 13"/>
          <p:cNvSpPr/>
          <p:nvPr/>
        </p:nvSpPr>
        <p:spPr>
          <a:xfrm>
            <a:off x="6137374" y="4641890"/>
            <a:ext cx="378023" cy="378023"/>
          </a:xfrm>
          <a:prstGeom prst="roundRect">
            <a:avLst>
              <a:gd name="adj" fmla="val 6667"/>
            </a:avLst>
          </a:prstGeom>
          <a:solidFill>
            <a:srgbClr val="26262B"/>
          </a:solidFill>
          <a:ln/>
        </p:spPr>
      </p:sp>
      <p:sp>
        <p:nvSpPr>
          <p:cNvPr id="17" name="Text 14"/>
          <p:cNvSpPr/>
          <p:nvPr/>
        </p:nvSpPr>
        <p:spPr>
          <a:xfrm>
            <a:off x="6248221" y="4704874"/>
            <a:ext cx="156210" cy="252055"/>
          </a:xfrm>
          <a:prstGeom prst="rect">
            <a:avLst/>
          </a:prstGeom>
          <a:noFill/>
          <a:ln/>
        </p:spPr>
        <p:txBody>
          <a:bodyPr wrap="none" lIns="0" tIns="0" rIns="0" bIns="0" rtlCol="0" anchor="t"/>
          <a:lstStyle/>
          <a:p>
            <a:pPr algn="ctr" indent="0" marL="0">
              <a:lnSpc>
                <a:spcPts val="1950"/>
              </a:lnSpc>
              <a:buNone/>
            </a:pPr>
            <a:r>
              <a:rPr lang="en-US" sz="1950" dirty="0">
                <a:solidFill>
                  <a:srgbClr val="E0D6DE"/>
                </a:solidFill>
                <a:latin typeface="Sora Medium" pitchFamily="34" charset="0"/>
                <a:ea typeface="Sora Medium" pitchFamily="34" charset="-122"/>
                <a:cs typeface="Sora Medium" pitchFamily="34" charset="-120"/>
              </a:rPr>
              <a:t>3</a:t>
            </a:r>
            <a:endParaRPr lang="en-US" sz="1950" dirty="0"/>
          </a:p>
        </p:txBody>
      </p:sp>
      <p:sp>
        <p:nvSpPr>
          <p:cNvPr id="18" name="Text 15"/>
          <p:cNvSpPr/>
          <p:nvPr/>
        </p:nvSpPr>
        <p:spPr>
          <a:xfrm>
            <a:off x="7250430" y="4620935"/>
            <a:ext cx="2262664" cy="262533"/>
          </a:xfrm>
          <a:prstGeom prst="rect">
            <a:avLst/>
          </a:prstGeom>
          <a:noFill/>
          <a:ln/>
        </p:spPr>
        <p:txBody>
          <a:bodyPr wrap="none" lIns="0" tIns="0" rIns="0" bIns="0" rtlCol="0" anchor="t"/>
          <a:lstStyle/>
          <a:p>
            <a:pPr algn="l" indent="0" marL="0">
              <a:lnSpc>
                <a:spcPts val="2050"/>
              </a:lnSpc>
              <a:buNone/>
            </a:pPr>
            <a:r>
              <a:rPr lang="en-US" sz="1650" dirty="0">
                <a:solidFill>
                  <a:srgbClr val="E0D6DE"/>
                </a:solidFill>
                <a:latin typeface="Sora Medium" pitchFamily="34" charset="0"/>
                <a:ea typeface="Sora Medium" pitchFamily="34" charset="-122"/>
                <a:cs typeface="Sora Medium" pitchFamily="34" charset="-120"/>
              </a:rPr>
              <a:t>Database Integration</a:t>
            </a:r>
            <a:endParaRPr lang="en-US" sz="1650" dirty="0"/>
          </a:p>
        </p:txBody>
      </p:sp>
      <p:sp>
        <p:nvSpPr>
          <p:cNvPr id="19" name="Text 16"/>
          <p:cNvSpPr/>
          <p:nvPr/>
        </p:nvSpPr>
        <p:spPr>
          <a:xfrm>
            <a:off x="7250430" y="4984194"/>
            <a:ext cx="6791920" cy="806172"/>
          </a:xfrm>
          <a:prstGeom prst="rect">
            <a:avLst/>
          </a:prstGeom>
          <a:noFill/>
          <a:ln/>
        </p:spPr>
        <p:txBody>
          <a:bodyPr wrap="square" lIns="0" tIns="0" rIns="0" bIns="0" rtlCol="0" anchor="t"/>
          <a:lstStyle/>
          <a:p>
            <a:pPr algn="l" indent="0" marL="0">
              <a:lnSpc>
                <a:spcPts val="2100"/>
              </a:lnSpc>
              <a:buNone/>
            </a:pPr>
            <a:r>
              <a:rPr lang="en-US" sz="1300" dirty="0">
                <a:solidFill>
                  <a:srgbClr val="E0D6DE"/>
                </a:solidFill>
                <a:latin typeface="Noto Sans TC" pitchFamily="34" charset="0"/>
                <a:ea typeface="Noto Sans TC" pitchFamily="34" charset="-122"/>
                <a:cs typeface="Noto Sans TC" pitchFamily="34" charset="-120"/>
              </a:rPr>
              <a:t>The PostgreSQL database serves as the central repository for all product, category, order, and customer data. The backend seamlessly integrates with the database to ensure data consistency and reliability.</a:t>
            </a:r>
            <a:endParaRPr lang="en-US" sz="1300" dirty="0"/>
          </a:p>
        </p:txBody>
      </p:sp>
      <p:sp>
        <p:nvSpPr>
          <p:cNvPr id="20" name="Shape 17"/>
          <p:cNvSpPr/>
          <p:nvPr/>
        </p:nvSpPr>
        <p:spPr>
          <a:xfrm>
            <a:off x="6492538" y="6492835"/>
            <a:ext cx="588050" cy="22860"/>
          </a:xfrm>
          <a:prstGeom prst="roundRect">
            <a:avLst>
              <a:gd name="adj" fmla="val 110249"/>
            </a:avLst>
          </a:prstGeom>
          <a:solidFill>
            <a:srgbClr val="3F3F44"/>
          </a:solidFill>
          <a:ln/>
        </p:spPr>
      </p:sp>
      <p:sp>
        <p:nvSpPr>
          <p:cNvPr id="21" name="Shape 18"/>
          <p:cNvSpPr/>
          <p:nvPr/>
        </p:nvSpPr>
        <p:spPr>
          <a:xfrm>
            <a:off x="6137374" y="6315313"/>
            <a:ext cx="378023" cy="378023"/>
          </a:xfrm>
          <a:prstGeom prst="roundRect">
            <a:avLst>
              <a:gd name="adj" fmla="val 6667"/>
            </a:avLst>
          </a:prstGeom>
          <a:solidFill>
            <a:srgbClr val="26262B"/>
          </a:solidFill>
          <a:ln/>
        </p:spPr>
      </p:sp>
      <p:sp>
        <p:nvSpPr>
          <p:cNvPr id="22" name="Text 19"/>
          <p:cNvSpPr/>
          <p:nvPr/>
        </p:nvSpPr>
        <p:spPr>
          <a:xfrm>
            <a:off x="6244173" y="6378297"/>
            <a:ext cx="164306" cy="252055"/>
          </a:xfrm>
          <a:prstGeom prst="rect">
            <a:avLst/>
          </a:prstGeom>
          <a:noFill/>
          <a:ln/>
        </p:spPr>
        <p:txBody>
          <a:bodyPr wrap="none" lIns="0" tIns="0" rIns="0" bIns="0" rtlCol="0" anchor="t"/>
          <a:lstStyle/>
          <a:p>
            <a:pPr algn="ctr" indent="0" marL="0">
              <a:lnSpc>
                <a:spcPts val="1950"/>
              </a:lnSpc>
              <a:buNone/>
            </a:pPr>
            <a:r>
              <a:rPr lang="en-US" sz="1950" dirty="0">
                <a:solidFill>
                  <a:srgbClr val="E0D6DE"/>
                </a:solidFill>
                <a:latin typeface="Sora Medium" pitchFamily="34" charset="0"/>
                <a:ea typeface="Sora Medium" pitchFamily="34" charset="-122"/>
                <a:cs typeface="Sora Medium" pitchFamily="34" charset="-120"/>
              </a:rPr>
              <a:t>4</a:t>
            </a:r>
            <a:endParaRPr lang="en-US" sz="1950" dirty="0"/>
          </a:p>
        </p:txBody>
      </p:sp>
      <p:sp>
        <p:nvSpPr>
          <p:cNvPr id="23" name="Text 20"/>
          <p:cNvSpPr/>
          <p:nvPr/>
        </p:nvSpPr>
        <p:spPr>
          <a:xfrm>
            <a:off x="7250430" y="6294358"/>
            <a:ext cx="2580442" cy="262533"/>
          </a:xfrm>
          <a:prstGeom prst="rect">
            <a:avLst/>
          </a:prstGeom>
          <a:noFill/>
          <a:ln/>
        </p:spPr>
        <p:txBody>
          <a:bodyPr wrap="none" lIns="0" tIns="0" rIns="0" bIns="0" rtlCol="0" anchor="t"/>
          <a:lstStyle/>
          <a:p>
            <a:pPr algn="l" indent="0" marL="0">
              <a:lnSpc>
                <a:spcPts val="2050"/>
              </a:lnSpc>
              <a:buNone/>
            </a:pPr>
            <a:r>
              <a:rPr lang="en-US" sz="1650" dirty="0">
                <a:solidFill>
                  <a:srgbClr val="E0D6DE"/>
                </a:solidFill>
                <a:latin typeface="Sora Medium" pitchFamily="34" charset="0"/>
                <a:ea typeface="Sora Medium" pitchFamily="34" charset="-122"/>
                <a:cs typeface="Sora Medium" pitchFamily="34" charset="-120"/>
              </a:rPr>
              <a:t>Reporting and Analytics</a:t>
            </a:r>
            <a:endParaRPr lang="en-US" sz="1650" dirty="0"/>
          </a:p>
        </p:txBody>
      </p:sp>
      <p:sp>
        <p:nvSpPr>
          <p:cNvPr id="24" name="Text 21"/>
          <p:cNvSpPr/>
          <p:nvPr/>
        </p:nvSpPr>
        <p:spPr>
          <a:xfrm>
            <a:off x="7250430" y="6657618"/>
            <a:ext cx="6791920" cy="806172"/>
          </a:xfrm>
          <a:prstGeom prst="rect">
            <a:avLst/>
          </a:prstGeom>
          <a:noFill/>
          <a:ln/>
        </p:spPr>
        <p:txBody>
          <a:bodyPr wrap="square" lIns="0" tIns="0" rIns="0" bIns="0" rtlCol="0" anchor="t"/>
          <a:lstStyle/>
          <a:p>
            <a:pPr algn="l" indent="0" marL="0">
              <a:lnSpc>
                <a:spcPts val="2100"/>
              </a:lnSpc>
              <a:buNone/>
            </a:pPr>
            <a:r>
              <a:rPr lang="en-US" sz="1300" dirty="0">
                <a:solidFill>
                  <a:srgbClr val="E0D6DE"/>
                </a:solidFill>
                <a:latin typeface="Noto Sans TC" pitchFamily="34" charset="0"/>
                <a:ea typeface="Noto Sans TC" pitchFamily="34" charset="-122"/>
                <a:cs typeface="Noto Sans TC" pitchFamily="34" charset="-120"/>
              </a:rPr>
              <a:t>The system generates comprehensive reports and analytics based on the data stored in the PostgreSQL database, providing valuable insights to support business decision-making.</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6993" y="928092"/>
            <a:ext cx="5961459" cy="631269"/>
          </a:xfrm>
          <a:prstGeom prst="rect">
            <a:avLst/>
          </a:prstGeom>
          <a:noFill/>
          <a:ln/>
        </p:spPr>
        <p:txBody>
          <a:bodyPr wrap="none" lIns="0" tIns="0" rIns="0" bIns="0" rtlCol="0" anchor="t"/>
          <a:lstStyle/>
          <a:p>
            <a:pPr indent="0" marL="0">
              <a:lnSpc>
                <a:spcPts val="4950"/>
              </a:lnSpc>
              <a:buNone/>
            </a:pPr>
            <a:r>
              <a:rPr lang="en-US" sz="3950" dirty="0">
                <a:solidFill>
                  <a:srgbClr val="97B8FF"/>
                </a:solidFill>
                <a:latin typeface="Sora Medium" pitchFamily="34" charset="0"/>
                <a:ea typeface="Sora Medium" pitchFamily="34" charset="-122"/>
                <a:cs typeface="Sora Medium" pitchFamily="34" charset="-120"/>
              </a:rPr>
              <a:t>User Interface Modules</a:t>
            </a:r>
            <a:endParaRPr lang="en-US" sz="3950" dirty="0"/>
          </a:p>
        </p:txBody>
      </p:sp>
      <p:sp>
        <p:nvSpPr>
          <p:cNvPr id="4" name="Shape 1"/>
          <p:cNvSpPr/>
          <p:nvPr/>
        </p:nvSpPr>
        <p:spPr>
          <a:xfrm>
            <a:off x="706993" y="1862376"/>
            <a:ext cx="3764042" cy="2780228"/>
          </a:xfrm>
          <a:prstGeom prst="roundRect">
            <a:avLst>
              <a:gd name="adj" fmla="val 1090"/>
            </a:avLst>
          </a:prstGeom>
          <a:solidFill>
            <a:srgbClr val="26262B"/>
          </a:solidFill>
          <a:ln/>
        </p:spPr>
      </p:sp>
      <p:sp>
        <p:nvSpPr>
          <p:cNvPr id="5" name="Text 2"/>
          <p:cNvSpPr/>
          <p:nvPr/>
        </p:nvSpPr>
        <p:spPr>
          <a:xfrm>
            <a:off x="908923" y="2064306"/>
            <a:ext cx="3269575" cy="315635"/>
          </a:xfrm>
          <a:prstGeom prst="rect">
            <a:avLst/>
          </a:prstGeom>
          <a:noFill/>
          <a:ln/>
        </p:spPr>
        <p:txBody>
          <a:bodyPr wrap="none" lIns="0" tIns="0" rIns="0" bIns="0" rtlCol="0" anchor="t"/>
          <a:lstStyle/>
          <a:p>
            <a:pPr indent="0" marL="0">
              <a:lnSpc>
                <a:spcPts val="2450"/>
              </a:lnSpc>
              <a:buNone/>
            </a:pPr>
            <a:r>
              <a:rPr lang="en-US" sz="1950" dirty="0">
                <a:solidFill>
                  <a:srgbClr val="E0D6DE"/>
                </a:solidFill>
                <a:latin typeface="Sora Medium" pitchFamily="34" charset="0"/>
                <a:ea typeface="Sora Medium" pitchFamily="34" charset="-122"/>
                <a:cs typeface="Sora Medium" pitchFamily="34" charset="-120"/>
              </a:rPr>
              <a:t>Login and Authentication</a:t>
            </a:r>
            <a:endParaRPr lang="en-US" sz="1950" dirty="0"/>
          </a:p>
        </p:txBody>
      </p:sp>
      <p:sp>
        <p:nvSpPr>
          <p:cNvPr id="6" name="Text 3"/>
          <p:cNvSpPr/>
          <p:nvPr/>
        </p:nvSpPr>
        <p:spPr>
          <a:xfrm>
            <a:off x="908923" y="2501146"/>
            <a:ext cx="3360182" cy="1293019"/>
          </a:xfrm>
          <a:prstGeom prst="rect">
            <a:avLst/>
          </a:prstGeom>
          <a:noFill/>
          <a:ln/>
        </p:spPr>
        <p:txBody>
          <a:bodyPr wrap="square" lIns="0" tIns="0" rIns="0" bIns="0" rtlCol="0" anchor="t"/>
          <a:lstStyle/>
          <a:p>
            <a:pPr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Users can securely log in to the application using their credentials, with role-based access controls to ensure data privacy and security.</a:t>
            </a:r>
            <a:endParaRPr lang="en-US" sz="1550" dirty="0"/>
          </a:p>
        </p:txBody>
      </p:sp>
      <p:sp>
        <p:nvSpPr>
          <p:cNvPr id="7" name="Shape 4"/>
          <p:cNvSpPr/>
          <p:nvPr/>
        </p:nvSpPr>
        <p:spPr>
          <a:xfrm>
            <a:off x="4672965" y="1862376"/>
            <a:ext cx="3764042" cy="2780228"/>
          </a:xfrm>
          <a:prstGeom prst="roundRect">
            <a:avLst>
              <a:gd name="adj" fmla="val 1090"/>
            </a:avLst>
          </a:prstGeom>
          <a:solidFill>
            <a:srgbClr val="26262B"/>
          </a:solidFill>
          <a:ln/>
        </p:spPr>
      </p:sp>
      <p:sp>
        <p:nvSpPr>
          <p:cNvPr id="8" name="Text 5"/>
          <p:cNvSpPr/>
          <p:nvPr/>
        </p:nvSpPr>
        <p:spPr>
          <a:xfrm>
            <a:off x="4874895" y="2064306"/>
            <a:ext cx="2783205" cy="315635"/>
          </a:xfrm>
          <a:prstGeom prst="rect">
            <a:avLst/>
          </a:prstGeom>
          <a:noFill/>
          <a:ln/>
        </p:spPr>
        <p:txBody>
          <a:bodyPr wrap="none" lIns="0" tIns="0" rIns="0" bIns="0" rtlCol="0" anchor="t"/>
          <a:lstStyle/>
          <a:p>
            <a:pPr indent="0" marL="0">
              <a:lnSpc>
                <a:spcPts val="2450"/>
              </a:lnSpc>
              <a:buNone/>
            </a:pPr>
            <a:r>
              <a:rPr lang="en-US" sz="1950" dirty="0">
                <a:solidFill>
                  <a:srgbClr val="E0D6DE"/>
                </a:solidFill>
                <a:latin typeface="Sora Medium" pitchFamily="34" charset="0"/>
                <a:ea typeface="Sora Medium" pitchFamily="34" charset="-122"/>
                <a:cs typeface="Sora Medium" pitchFamily="34" charset="-120"/>
              </a:rPr>
              <a:t>Product Management</a:t>
            </a:r>
            <a:endParaRPr lang="en-US" sz="1950" dirty="0"/>
          </a:p>
        </p:txBody>
      </p:sp>
      <p:sp>
        <p:nvSpPr>
          <p:cNvPr id="9" name="Text 6"/>
          <p:cNvSpPr/>
          <p:nvPr/>
        </p:nvSpPr>
        <p:spPr>
          <a:xfrm>
            <a:off x="4874895" y="2501146"/>
            <a:ext cx="3360182" cy="1939528"/>
          </a:xfrm>
          <a:prstGeom prst="rect">
            <a:avLst/>
          </a:prstGeom>
          <a:noFill/>
          <a:ln/>
        </p:spPr>
        <p:txBody>
          <a:bodyPr wrap="square" lIns="0" tIns="0" rIns="0" bIns="0" rtlCol="0" anchor="t"/>
          <a:lstStyle/>
          <a:p>
            <a:pPr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The intuitive product management module allows users to view, search, create, update, and delete products, as well as manage product categories and inventory levels.</a:t>
            </a:r>
            <a:endParaRPr lang="en-US" sz="1550" dirty="0"/>
          </a:p>
        </p:txBody>
      </p:sp>
      <p:sp>
        <p:nvSpPr>
          <p:cNvPr id="10" name="Shape 7"/>
          <p:cNvSpPr/>
          <p:nvPr/>
        </p:nvSpPr>
        <p:spPr>
          <a:xfrm>
            <a:off x="706993" y="4844534"/>
            <a:ext cx="3764042" cy="2456974"/>
          </a:xfrm>
          <a:prstGeom prst="roundRect">
            <a:avLst>
              <a:gd name="adj" fmla="val 1233"/>
            </a:avLst>
          </a:prstGeom>
          <a:solidFill>
            <a:srgbClr val="26262B"/>
          </a:solidFill>
          <a:ln/>
        </p:spPr>
      </p:sp>
      <p:sp>
        <p:nvSpPr>
          <p:cNvPr id="11" name="Text 8"/>
          <p:cNvSpPr/>
          <p:nvPr/>
        </p:nvSpPr>
        <p:spPr>
          <a:xfrm>
            <a:off x="908923" y="5046464"/>
            <a:ext cx="2525078" cy="315635"/>
          </a:xfrm>
          <a:prstGeom prst="rect">
            <a:avLst/>
          </a:prstGeom>
          <a:noFill/>
          <a:ln/>
        </p:spPr>
        <p:txBody>
          <a:bodyPr wrap="none" lIns="0" tIns="0" rIns="0" bIns="0" rtlCol="0" anchor="t"/>
          <a:lstStyle/>
          <a:p>
            <a:pPr indent="0" marL="0">
              <a:lnSpc>
                <a:spcPts val="2450"/>
              </a:lnSpc>
              <a:buNone/>
            </a:pPr>
            <a:r>
              <a:rPr lang="en-US" sz="1950" dirty="0">
                <a:solidFill>
                  <a:srgbClr val="E0D6DE"/>
                </a:solidFill>
                <a:latin typeface="Sora Medium" pitchFamily="34" charset="0"/>
                <a:ea typeface="Sora Medium" pitchFamily="34" charset="-122"/>
                <a:cs typeface="Sora Medium" pitchFamily="34" charset="-120"/>
              </a:rPr>
              <a:t>Order Processing</a:t>
            </a:r>
            <a:endParaRPr lang="en-US" sz="1950" dirty="0"/>
          </a:p>
        </p:txBody>
      </p:sp>
      <p:sp>
        <p:nvSpPr>
          <p:cNvPr id="12" name="Text 9"/>
          <p:cNvSpPr/>
          <p:nvPr/>
        </p:nvSpPr>
        <p:spPr>
          <a:xfrm>
            <a:off x="908923" y="5483304"/>
            <a:ext cx="3360182" cy="1616273"/>
          </a:xfrm>
          <a:prstGeom prst="rect">
            <a:avLst/>
          </a:prstGeom>
          <a:noFill/>
          <a:ln/>
        </p:spPr>
        <p:txBody>
          <a:bodyPr wrap="square" lIns="0" tIns="0" rIns="0" bIns="0" rtlCol="0" anchor="t"/>
          <a:lstStyle/>
          <a:p>
            <a:pPr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The order processing functionality enables users to place new orders, track order status, and manage customer information, providing a seamless purchasing experience.</a:t>
            </a:r>
            <a:endParaRPr lang="en-US" sz="1550" dirty="0"/>
          </a:p>
        </p:txBody>
      </p:sp>
      <p:sp>
        <p:nvSpPr>
          <p:cNvPr id="13" name="Shape 10"/>
          <p:cNvSpPr/>
          <p:nvPr/>
        </p:nvSpPr>
        <p:spPr>
          <a:xfrm>
            <a:off x="4672965" y="4844534"/>
            <a:ext cx="3764042" cy="2456974"/>
          </a:xfrm>
          <a:prstGeom prst="roundRect">
            <a:avLst>
              <a:gd name="adj" fmla="val 1233"/>
            </a:avLst>
          </a:prstGeom>
          <a:solidFill>
            <a:srgbClr val="26262B"/>
          </a:solidFill>
          <a:ln/>
        </p:spPr>
      </p:sp>
      <p:sp>
        <p:nvSpPr>
          <p:cNvPr id="14" name="Text 11"/>
          <p:cNvSpPr/>
          <p:nvPr/>
        </p:nvSpPr>
        <p:spPr>
          <a:xfrm>
            <a:off x="4874895" y="5046464"/>
            <a:ext cx="3103007" cy="315635"/>
          </a:xfrm>
          <a:prstGeom prst="rect">
            <a:avLst/>
          </a:prstGeom>
          <a:noFill/>
          <a:ln/>
        </p:spPr>
        <p:txBody>
          <a:bodyPr wrap="none" lIns="0" tIns="0" rIns="0" bIns="0" rtlCol="0" anchor="t"/>
          <a:lstStyle/>
          <a:p>
            <a:pPr indent="0" marL="0">
              <a:lnSpc>
                <a:spcPts val="2450"/>
              </a:lnSpc>
              <a:buNone/>
            </a:pPr>
            <a:r>
              <a:rPr lang="en-US" sz="1950" dirty="0">
                <a:solidFill>
                  <a:srgbClr val="E0D6DE"/>
                </a:solidFill>
                <a:latin typeface="Sora Medium" pitchFamily="34" charset="0"/>
                <a:ea typeface="Sora Medium" pitchFamily="34" charset="-122"/>
                <a:cs typeface="Sora Medium" pitchFamily="34" charset="-120"/>
              </a:rPr>
              <a:t>Reporting and Analytics</a:t>
            </a:r>
            <a:endParaRPr lang="en-US" sz="1950" dirty="0"/>
          </a:p>
        </p:txBody>
      </p:sp>
      <p:sp>
        <p:nvSpPr>
          <p:cNvPr id="15" name="Text 12"/>
          <p:cNvSpPr/>
          <p:nvPr/>
        </p:nvSpPr>
        <p:spPr>
          <a:xfrm>
            <a:off x="4874895" y="5483304"/>
            <a:ext cx="3360182" cy="1616273"/>
          </a:xfrm>
          <a:prstGeom prst="rect">
            <a:avLst/>
          </a:prstGeom>
          <a:noFill/>
          <a:ln/>
        </p:spPr>
        <p:txBody>
          <a:bodyPr wrap="square" lIns="0" tIns="0" rIns="0" bIns="0" rtlCol="0" anchor="t"/>
          <a:lstStyle/>
          <a:p>
            <a:pPr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The reporting and analytics module generates customizable reports and visualizations to help users analyze sales trends, inventory levels, and other key performance indicators.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1726" y="600908"/>
            <a:ext cx="7733348" cy="1259681"/>
          </a:xfrm>
          <a:prstGeom prst="rect">
            <a:avLst/>
          </a:prstGeom>
          <a:noFill/>
          <a:ln/>
        </p:spPr>
        <p:txBody>
          <a:bodyPr wrap="square" lIns="0" tIns="0" rIns="0" bIns="0" rtlCol="0" anchor="t"/>
          <a:lstStyle/>
          <a:p>
            <a:pPr indent="0" marL="0">
              <a:lnSpc>
                <a:spcPts val="4950"/>
              </a:lnSpc>
              <a:buNone/>
            </a:pPr>
            <a:r>
              <a:rPr lang="en-US" sz="3950" dirty="0">
                <a:solidFill>
                  <a:srgbClr val="97B8FF"/>
                </a:solidFill>
                <a:latin typeface="Sora Medium" pitchFamily="34" charset="0"/>
                <a:ea typeface="Sora Medium" pitchFamily="34" charset="-122"/>
                <a:cs typeface="Sora Medium" pitchFamily="34" charset="-120"/>
              </a:rPr>
              <a:t>Product Management Functionalities</a:t>
            </a:r>
            <a:endParaRPr lang="en-US" sz="3950" dirty="0"/>
          </a:p>
        </p:txBody>
      </p:sp>
      <p:pic>
        <p:nvPicPr>
          <p:cNvPr id="4" name="Image 1" descr="preencoded.png">    </p:cNvPr>
          <p:cNvPicPr>
            <a:picLocks noChangeAspect="1"/>
          </p:cNvPicPr>
          <p:nvPr/>
        </p:nvPicPr>
        <p:blipFill>
          <a:blip r:embed="rId2"/>
          <a:stretch>
            <a:fillRect/>
          </a:stretch>
        </p:blipFill>
        <p:spPr>
          <a:xfrm>
            <a:off x="6191726" y="2162770"/>
            <a:ext cx="503753" cy="503753"/>
          </a:xfrm>
          <a:prstGeom prst="rect">
            <a:avLst/>
          </a:prstGeom>
        </p:spPr>
      </p:pic>
      <p:sp>
        <p:nvSpPr>
          <p:cNvPr id="5" name="Text 1"/>
          <p:cNvSpPr/>
          <p:nvPr/>
        </p:nvSpPr>
        <p:spPr>
          <a:xfrm>
            <a:off x="6191726" y="2867978"/>
            <a:ext cx="2519005" cy="314920"/>
          </a:xfrm>
          <a:prstGeom prst="rect">
            <a:avLst/>
          </a:prstGeom>
          <a:noFill/>
          <a:ln/>
        </p:spPr>
        <p:txBody>
          <a:bodyPr wrap="none" lIns="0" tIns="0" rIns="0" bIns="0" rtlCol="0" anchor="t"/>
          <a:lstStyle/>
          <a:p>
            <a:pPr algn="l" indent="0" marL="0">
              <a:lnSpc>
                <a:spcPts val="2450"/>
              </a:lnSpc>
              <a:buNone/>
            </a:pPr>
            <a:r>
              <a:rPr lang="en-US" sz="1950" dirty="0">
                <a:solidFill>
                  <a:srgbClr val="E0D6DE"/>
                </a:solidFill>
                <a:latin typeface="Sora Medium" pitchFamily="34" charset="0"/>
                <a:ea typeface="Sora Medium" pitchFamily="34" charset="-122"/>
                <a:cs typeface="Sora Medium" pitchFamily="34" charset="-120"/>
              </a:rPr>
              <a:t>Search</a:t>
            </a:r>
            <a:endParaRPr lang="en-US" sz="1950" dirty="0"/>
          </a:p>
        </p:txBody>
      </p:sp>
      <p:sp>
        <p:nvSpPr>
          <p:cNvPr id="6" name="Text 2"/>
          <p:cNvSpPr/>
          <p:nvPr/>
        </p:nvSpPr>
        <p:spPr>
          <a:xfrm>
            <a:off x="6191726" y="3303746"/>
            <a:ext cx="3715583" cy="1289685"/>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Users can quickly locate products by name, category, or other attributes, facilitating efficient inventory management.</a:t>
            </a:r>
            <a:endParaRPr lang="en-US" sz="1550" dirty="0"/>
          </a:p>
        </p:txBody>
      </p:sp>
      <p:pic>
        <p:nvPicPr>
          <p:cNvPr id="7" name="Image 2" descr="preencoded.png">    </p:cNvPr>
          <p:cNvPicPr>
            <a:picLocks noChangeAspect="1"/>
          </p:cNvPicPr>
          <p:nvPr/>
        </p:nvPicPr>
        <p:blipFill>
          <a:blip r:embed="rId3"/>
          <a:stretch>
            <a:fillRect/>
          </a:stretch>
        </p:blipFill>
        <p:spPr>
          <a:xfrm>
            <a:off x="10209490" y="2162770"/>
            <a:ext cx="503753" cy="503753"/>
          </a:xfrm>
          <a:prstGeom prst="rect">
            <a:avLst/>
          </a:prstGeom>
        </p:spPr>
      </p:pic>
      <p:sp>
        <p:nvSpPr>
          <p:cNvPr id="8" name="Text 3"/>
          <p:cNvSpPr/>
          <p:nvPr/>
        </p:nvSpPr>
        <p:spPr>
          <a:xfrm>
            <a:off x="10209490" y="2867978"/>
            <a:ext cx="2519005" cy="314920"/>
          </a:xfrm>
          <a:prstGeom prst="rect">
            <a:avLst/>
          </a:prstGeom>
          <a:noFill/>
          <a:ln/>
        </p:spPr>
        <p:txBody>
          <a:bodyPr wrap="none" lIns="0" tIns="0" rIns="0" bIns="0" rtlCol="0" anchor="t"/>
          <a:lstStyle/>
          <a:p>
            <a:pPr algn="l" indent="0" marL="0">
              <a:lnSpc>
                <a:spcPts val="2450"/>
              </a:lnSpc>
              <a:buNone/>
            </a:pPr>
            <a:r>
              <a:rPr lang="en-US" sz="1950" dirty="0">
                <a:solidFill>
                  <a:srgbClr val="E0D6DE"/>
                </a:solidFill>
                <a:latin typeface="Sora Medium" pitchFamily="34" charset="0"/>
                <a:ea typeface="Sora Medium" pitchFamily="34" charset="-122"/>
                <a:cs typeface="Sora Medium" pitchFamily="34" charset="-120"/>
              </a:rPr>
              <a:t>Create</a:t>
            </a:r>
            <a:endParaRPr lang="en-US" sz="1950" dirty="0"/>
          </a:p>
        </p:txBody>
      </p:sp>
      <p:sp>
        <p:nvSpPr>
          <p:cNvPr id="9" name="Text 4"/>
          <p:cNvSpPr/>
          <p:nvPr/>
        </p:nvSpPr>
        <p:spPr>
          <a:xfrm>
            <a:off x="10209490" y="3303746"/>
            <a:ext cx="3715583" cy="1289685"/>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The application allows users to add new products to the inventory, including details like product name, description, price, and quantity.</a:t>
            </a:r>
            <a:endParaRPr lang="en-US" sz="1550" dirty="0"/>
          </a:p>
        </p:txBody>
      </p:sp>
      <p:pic>
        <p:nvPicPr>
          <p:cNvPr id="10" name="Image 3" descr="preencoded.png">    </p:cNvPr>
          <p:cNvPicPr>
            <a:picLocks noChangeAspect="1"/>
          </p:cNvPicPr>
          <p:nvPr/>
        </p:nvPicPr>
        <p:blipFill>
          <a:blip r:embed="rId4"/>
          <a:stretch>
            <a:fillRect/>
          </a:stretch>
        </p:blipFill>
        <p:spPr>
          <a:xfrm>
            <a:off x="6191726" y="5197912"/>
            <a:ext cx="503753" cy="503753"/>
          </a:xfrm>
          <a:prstGeom prst="rect">
            <a:avLst/>
          </a:prstGeom>
        </p:spPr>
      </p:pic>
      <p:sp>
        <p:nvSpPr>
          <p:cNvPr id="11" name="Text 5"/>
          <p:cNvSpPr/>
          <p:nvPr/>
        </p:nvSpPr>
        <p:spPr>
          <a:xfrm>
            <a:off x="6191726" y="5903119"/>
            <a:ext cx="2519005" cy="314920"/>
          </a:xfrm>
          <a:prstGeom prst="rect">
            <a:avLst/>
          </a:prstGeom>
          <a:noFill/>
          <a:ln/>
        </p:spPr>
        <p:txBody>
          <a:bodyPr wrap="none" lIns="0" tIns="0" rIns="0" bIns="0" rtlCol="0" anchor="t"/>
          <a:lstStyle/>
          <a:p>
            <a:pPr algn="l" indent="0" marL="0">
              <a:lnSpc>
                <a:spcPts val="2450"/>
              </a:lnSpc>
              <a:buNone/>
            </a:pPr>
            <a:r>
              <a:rPr lang="en-US" sz="1950" dirty="0">
                <a:solidFill>
                  <a:srgbClr val="E0D6DE"/>
                </a:solidFill>
                <a:latin typeface="Sora Medium" pitchFamily="34" charset="0"/>
                <a:ea typeface="Sora Medium" pitchFamily="34" charset="-122"/>
                <a:cs typeface="Sora Medium" pitchFamily="34" charset="-120"/>
              </a:rPr>
              <a:t>Update</a:t>
            </a:r>
            <a:endParaRPr lang="en-US" sz="1950" dirty="0"/>
          </a:p>
        </p:txBody>
      </p:sp>
      <p:sp>
        <p:nvSpPr>
          <p:cNvPr id="12" name="Text 6"/>
          <p:cNvSpPr/>
          <p:nvPr/>
        </p:nvSpPr>
        <p:spPr>
          <a:xfrm>
            <a:off x="6191726" y="6338888"/>
            <a:ext cx="3715583" cy="1289685"/>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Users can modify existing product information, such as updating prices, adjusting inventory levels, or changing product details as needed.</a:t>
            </a:r>
            <a:endParaRPr lang="en-US" sz="1550" dirty="0"/>
          </a:p>
        </p:txBody>
      </p:sp>
      <p:pic>
        <p:nvPicPr>
          <p:cNvPr id="13" name="Image 4" descr="preencoded.png">    </p:cNvPr>
          <p:cNvPicPr>
            <a:picLocks noChangeAspect="1"/>
          </p:cNvPicPr>
          <p:nvPr/>
        </p:nvPicPr>
        <p:blipFill>
          <a:blip r:embed="rId5"/>
          <a:stretch>
            <a:fillRect/>
          </a:stretch>
        </p:blipFill>
        <p:spPr>
          <a:xfrm>
            <a:off x="10209490" y="5197912"/>
            <a:ext cx="503753" cy="503753"/>
          </a:xfrm>
          <a:prstGeom prst="rect">
            <a:avLst/>
          </a:prstGeom>
        </p:spPr>
      </p:pic>
      <p:sp>
        <p:nvSpPr>
          <p:cNvPr id="14" name="Text 7"/>
          <p:cNvSpPr/>
          <p:nvPr/>
        </p:nvSpPr>
        <p:spPr>
          <a:xfrm>
            <a:off x="10209490" y="5903119"/>
            <a:ext cx="2519005" cy="314920"/>
          </a:xfrm>
          <a:prstGeom prst="rect">
            <a:avLst/>
          </a:prstGeom>
          <a:noFill/>
          <a:ln/>
        </p:spPr>
        <p:txBody>
          <a:bodyPr wrap="none" lIns="0" tIns="0" rIns="0" bIns="0" rtlCol="0" anchor="t"/>
          <a:lstStyle/>
          <a:p>
            <a:pPr algn="l" indent="0" marL="0">
              <a:lnSpc>
                <a:spcPts val="2450"/>
              </a:lnSpc>
              <a:buNone/>
            </a:pPr>
            <a:r>
              <a:rPr lang="en-US" sz="1950" dirty="0">
                <a:solidFill>
                  <a:srgbClr val="E0D6DE"/>
                </a:solidFill>
                <a:latin typeface="Sora Medium" pitchFamily="34" charset="0"/>
                <a:ea typeface="Sora Medium" pitchFamily="34" charset="-122"/>
                <a:cs typeface="Sora Medium" pitchFamily="34" charset="-120"/>
              </a:rPr>
              <a:t>Delete</a:t>
            </a:r>
            <a:endParaRPr lang="en-US" sz="1950" dirty="0"/>
          </a:p>
        </p:txBody>
      </p:sp>
      <p:sp>
        <p:nvSpPr>
          <p:cNvPr id="15" name="Text 8"/>
          <p:cNvSpPr/>
          <p:nvPr/>
        </p:nvSpPr>
        <p:spPr>
          <a:xfrm>
            <a:off x="10209490" y="6338888"/>
            <a:ext cx="3715583" cy="967264"/>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Noto Sans TC" pitchFamily="34" charset="0"/>
                <a:ea typeface="Noto Sans TC" pitchFamily="34" charset="-122"/>
                <a:cs typeface="Noto Sans TC" pitchFamily="34" charset="-120"/>
              </a:rPr>
              <a:t>The system enables users to remove products from the inventory when they are no longer available or required.</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4953" y="588645"/>
            <a:ext cx="8013025" cy="513398"/>
          </a:xfrm>
          <a:prstGeom prst="rect">
            <a:avLst/>
          </a:prstGeom>
          <a:noFill/>
          <a:ln/>
        </p:spPr>
        <p:txBody>
          <a:bodyPr wrap="none" lIns="0" tIns="0" rIns="0" bIns="0" rtlCol="0" anchor="t"/>
          <a:lstStyle/>
          <a:p>
            <a:pPr indent="0" marL="0">
              <a:lnSpc>
                <a:spcPts val="4000"/>
              </a:lnSpc>
              <a:buNone/>
            </a:pPr>
            <a:r>
              <a:rPr lang="en-US" sz="3200" dirty="0">
                <a:solidFill>
                  <a:srgbClr val="97B8FF"/>
                </a:solidFill>
                <a:latin typeface="Sora Medium" pitchFamily="34" charset="0"/>
                <a:ea typeface="Sora Medium" pitchFamily="34" charset="-122"/>
                <a:cs typeface="Sora Medium" pitchFamily="34" charset="-120"/>
              </a:rPr>
              <a:t>Category Management Functionalities</a:t>
            </a:r>
            <a:endParaRPr lang="en-US" sz="3200" dirty="0"/>
          </a:p>
        </p:txBody>
      </p:sp>
      <p:pic>
        <p:nvPicPr>
          <p:cNvPr id="3" name="Image 0" descr="preencoded.png">    </p:cNvPr>
          <p:cNvPicPr>
            <a:picLocks noChangeAspect="1"/>
          </p:cNvPicPr>
          <p:nvPr/>
        </p:nvPicPr>
        <p:blipFill>
          <a:blip r:embed="rId1"/>
          <a:stretch>
            <a:fillRect/>
          </a:stretch>
        </p:blipFill>
        <p:spPr>
          <a:xfrm>
            <a:off x="3277791" y="1430536"/>
            <a:ext cx="1334453" cy="1209318"/>
          </a:xfrm>
          <a:prstGeom prst="rect">
            <a:avLst/>
          </a:prstGeom>
        </p:spPr>
      </p:pic>
      <p:sp>
        <p:nvSpPr>
          <p:cNvPr id="4" name="Text 1"/>
          <p:cNvSpPr/>
          <p:nvPr/>
        </p:nvSpPr>
        <p:spPr>
          <a:xfrm>
            <a:off x="3901559" y="2027515"/>
            <a:ext cx="86916" cy="328613"/>
          </a:xfrm>
          <a:prstGeom prst="rect">
            <a:avLst/>
          </a:prstGeom>
          <a:noFill/>
          <a:ln/>
        </p:spPr>
        <p:txBody>
          <a:bodyPr wrap="none" lIns="0" tIns="0" rIns="0" bIns="0" rtlCol="0" anchor="t"/>
          <a:lstStyle/>
          <a:p>
            <a:pPr algn="ctr" indent="0" marL="0">
              <a:lnSpc>
                <a:spcPts val="2550"/>
              </a:lnSpc>
              <a:buNone/>
            </a:pPr>
            <a:r>
              <a:rPr lang="en-US" sz="1600" dirty="0">
                <a:solidFill>
                  <a:srgbClr val="E0D6DE"/>
                </a:solidFill>
                <a:latin typeface="Sora Medium" pitchFamily="34" charset="0"/>
                <a:ea typeface="Sora Medium" pitchFamily="34" charset="-122"/>
                <a:cs typeface="Sora Medium" pitchFamily="34" charset="-120"/>
              </a:rPr>
              <a:t>1</a:t>
            </a:r>
            <a:endParaRPr lang="en-US" sz="1600" dirty="0"/>
          </a:p>
        </p:txBody>
      </p:sp>
      <p:sp>
        <p:nvSpPr>
          <p:cNvPr id="5" name="Text 2"/>
          <p:cNvSpPr/>
          <p:nvPr/>
        </p:nvSpPr>
        <p:spPr>
          <a:xfrm>
            <a:off x="4776430" y="1594723"/>
            <a:ext cx="2053709" cy="256699"/>
          </a:xfrm>
          <a:prstGeom prst="rect">
            <a:avLst/>
          </a:prstGeom>
          <a:noFill/>
          <a:ln/>
        </p:spPr>
        <p:txBody>
          <a:bodyPr wrap="none" lIns="0" tIns="0" rIns="0" bIns="0" rtlCol="0" anchor="t"/>
          <a:lstStyle/>
          <a:p>
            <a:pPr algn="l" indent="0" marL="0">
              <a:lnSpc>
                <a:spcPts val="2000"/>
              </a:lnSpc>
              <a:buNone/>
            </a:pPr>
            <a:r>
              <a:rPr lang="en-US" sz="1600" dirty="0">
                <a:solidFill>
                  <a:srgbClr val="E0D6DE"/>
                </a:solidFill>
                <a:latin typeface="Sora Medium" pitchFamily="34" charset="0"/>
                <a:ea typeface="Sora Medium" pitchFamily="34" charset="-122"/>
                <a:cs typeface="Sora Medium" pitchFamily="34" charset="-120"/>
              </a:rPr>
              <a:t>Hierarchy</a:t>
            </a:r>
            <a:endParaRPr lang="en-US" sz="1600" dirty="0"/>
          </a:p>
        </p:txBody>
      </p:sp>
      <p:sp>
        <p:nvSpPr>
          <p:cNvPr id="6" name="Text 3"/>
          <p:cNvSpPr/>
          <p:nvPr/>
        </p:nvSpPr>
        <p:spPr>
          <a:xfrm>
            <a:off x="4776430" y="1949887"/>
            <a:ext cx="9114830" cy="525780"/>
          </a:xfrm>
          <a:prstGeom prst="rect">
            <a:avLst/>
          </a:prstGeom>
          <a:noFill/>
          <a:ln/>
        </p:spPr>
        <p:txBody>
          <a:bodyPr wrap="square" lIns="0" tIns="0" rIns="0" bIns="0" rtlCol="0" anchor="t"/>
          <a:lstStyle/>
          <a:p>
            <a:pPr algn="l" indent="0" marL="0">
              <a:lnSpc>
                <a:spcPts val="2050"/>
              </a:lnSpc>
              <a:buNone/>
            </a:pPr>
            <a:r>
              <a:rPr lang="en-US" sz="1250" dirty="0">
                <a:solidFill>
                  <a:srgbClr val="E0D6DE"/>
                </a:solidFill>
                <a:latin typeface="Noto Sans TC" pitchFamily="34" charset="0"/>
                <a:ea typeface="Noto Sans TC" pitchFamily="34" charset="-122"/>
                <a:cs typeface="Noto Sans TC" pitchFamily="34" charset="-120"/>
              </a:rPr>
              <a:t>The category management module supports a hierarchical structure, allowing users to organize products into parent and child categories for enhanced navigation and visibility.</a:t>
            </a:r>
            <a:endParaRPr lang="en-US" sz="1250" dirty="0"/>
          </a:p>
        </p:txBody>
      </p:sp>
      <p:sp>
        <p:nvSpPr>
          <p:cNvPr id="7" name="Shape 4"/>
          <p:cNvSpPr/>
          <p:nvPr/>
        </p:nvSpPr>
        <p:spPr>
          <a:xfrm>
            <a:off x="4653201" y="2650808"/>
            <a:ext cx="9361289" cy="11430"/>
          </a:xfrm>
          <a:prstGeom prst="roundRect">
            <a:avLst>
              <a:gd name="adj" fmla="val 215619"/>
            </a:avLst>
          </a:prstGeom>
          <a:solidFill>
            <a:srgbClr val="3F3F44"/>
          </a:solidFill>
          <a:ln/>
        </p:spPr>
      </p:sp>
      <p:pic>
        <p:nvPicPr>
          <p:cNvPr id="8" name="Image 1" descr="preencoded.png">    </p:cNvPr>
          <p:cNvPicPr>
            <a:picLocks noChangeAspect="1"/>
          </p:cNvPicPr>
          <p:nvPr/>
        </p:nvPicPr>
        <p:blipFill>
          <a:blip r:embed="rId2"/>
          <a:stretch>
            <a:fillRect/>
          </a:stretch>
        </p:blipFill>
        <p:spPr>
          <a:xfrm>
            <a:off x="2610445" y="2680811"/>
            <a:ext cx="2669024" cy="1209318"/>
          </a:xfrm>
          <a:prstGeom prst="rect">
            <a:avLst/>
          </a:prstGeom>
        </p:spPr>
      </p:pic>
      <p:sp>
        <p:nvSpPr>
          <p:cNvPr id="9" name="Text 5"/>
          <p:cNvSpPr/>
          <p:nvPr/>
        </p:nvSpPr>
        <p:spPr>
          <a:xfrm>
            <a:off x="3880961" y="3121104"/>
            <a:ext cx="127992" cy="328613"/>
          </a:xfrm>
          <a:prstGeom prst="rect">
            <a:avLst/>
          </a:prstGeom>
          <a:noFill/>
          <a:ln/>
        </p:spPr>
        <p:txBody>
          <a:bodyPr wrap="none" lIns="0" tIns="0" rIns="0" bIns="0" rtlCol="0" anchor="t"/>
          <a:lstStyle/>
          <a:p>
            <a:pPr algn="ctr" indent="0" marL="0">
              <a:lnSpc>
                <a:spcPts val="2550"/>
              </a:lnSpc>
              <a:buNone/>
            </a:pPr>
            <a:r>
              <a:rPr lang="en-US" sz="1600" dirty="0">
                <a:solidFill>
                  <a:srgbClr val="E0D6DE"/>
                </a:solidFill>
                <a:latin typeface="Sora Medium" pitchFamily="34" charset="0"/>
                <a:ea typeface="Sora Medium" pitchFamily="34" charset="-122"/>
                <a:cs typeface="Sora Medium" pitchFamily="34" charset="-120"/>
              </a:rPr>
              <a:t>2</a:t>
            </a:r>
            <a:endParaRPr lang="en-US" sz="1600" dirty="0"/>
          </a:p>
        </p:txBody>
      </p:sp>
      <p:sp>
        <p:nvSpPr>
          <p:cNvPr id="10" name="Text 6"/>
          <p:cNvSpPr/>
          <p:nvPr/>
        </p:nvSpPr>
        <p:spPr>
          <a:xfrm>
            <a:off x="5443657" y="2844998"/>
            <a:ext cx="2053709" cy="256699"/>
          </a:xfrm>
          <a:prstGeom prst="rect">
            <a:avLst/>
          </a:prstGeom>
          <a:noFill/>
          <a:ln/>
        </p:spPr>
        <p:txBody>
          <a:bodyPr wrap="none" lIns="0" tIns="0" rIns="0" bIns="0" rtlCol="0" anchor="t"/>
          <a:lstStyle/>
          <a:p>
            <a:pPr algn="l" indent="0" marL="0">
              <a:lnSpc>
                <a:spcPts val="2000"/>
              </a:lnSpc>
              <a:buNone/>
            </a:pPr>
            <a:r>
              <a:rPr lang="en-US" sz="1600" dirty="0">
                <a:solidFill>
                  <a:srgbClr val="E0D6DE"/>
                </a:solidFill>
                <a:latin typeface="Sora Medium" pitchFamily="34" charset="0"/>
                <a:ea typeface="Sora Medium" pitchFamily="34" charset="-122"/>
                <a:cs typeface="Sora Medium" pitchFamily="34" charset="-120"/>
              </a:rPr>
              <a:t>Add Category</a:t>
            </a:r>
            <a:endParaRPr lang="en-US" sz="1600" dirty="0"/>
          </a:p>
        </p:txBody>
      </p:sp>
      <p:sp>
        <p:nvSpPr>
          <p:cNvPr id="11" name="Text 7"/>
          <p:cNvSpPr/>
          <p:nvPr/>
        </p:nvSpPr>
        <p:spPr>
          <a:xfrm>
            <a:off x="5443657" y="3200162"/>
            <a:ext cx="8447603" cy="525780"/>
          </a:xfrm>
          <a:prstGeom prst="rect">
            <a:avLst/>
          </a:prstGeom>
          <a:noFill/>
          <a:ln/>
        </p:spPr>
        <p:txBody>
          <a:bodyPr wrap="square" lIns="0" tIns="0" rIns="0" bIns="0" rtlCol="0" anchor="t"/>
          <a:lstStyle/>
          <a:p>
            <a:pPr algn="l" indent="0" marL="0">
              <a:lnSpc>
                <a:spcPts val="2050"/>
              </a:lnSpc>
              <a:buNone/>
            </a:pPr>
            <a:r>
              <a:rPr lang="en-US" sz="1250" dirty="0">
                <a:solidFill>
                  <a:srgbClr val="E0D6DE"/>
                </a:solidFill>
                <a:latin typeface="Noto Sans TC" pitchFamily="34" charset="0"/>
                <a:ea typeface="Noto Sans TC" pitchFamily="34" charset="-122"/>
                <a:cs typeface="Noto Sans TC" pitchFamily="34" charset="-120"/>
              </a:rPr>
              <a:t>Users can create new product categories, defining the category name, description, and its position within the hierarchy.</a:t>
            </a:r>
            <a:endParaRPr lang="en-US" sz="1250" dirty="0"/>
          </a:p>
        </p:txBody>
      </p:sp>
      <p:sp>
        <p:nvSpPr>
          <p:cNvPr id="12" name="Shape 8"/>
          <p:cNvSpPr/>
          <p:nvPr/>
        </p:nvSpPr>
        <p:spPr>
          <a:xfrm>
            <a:off x="5320427" y="3901083"/>
            <a:ext cx="8694063" cy="11430"/>
          </a:xfrm>
          <a:prstGeom prst="roundRect">
            <a:avLst>
              <a:gd name="adj" fmla="val 215619"/>
            </a:avLst>
          </a:prstGeom>
          <a:solidFill>
            <a:srgbClr val="3F3F44"/>
          </a:solidFill>
          <a:ln/>
        </p:spPr>
      </p:sp>
      <p:pic>
        <p:nvPicPr>
          <p:cNvPr id="13" name="Image 2" descr="preencoded.png">    </p:cNvPr>
          <p:cNvPicPr>
            <a:picLocks noChangeAspect="1"/>
          </p:cNvPicPr>
          <p:nvPr/>
        </p:nvPicPr>
        <p:blipFill>
          <a:blip r:embed="rId3"/>
          <a:stretch>
            <a:fillRect/>
          </a:stretch>
        </p:blipFill>
        <p:spPr>
          <a:xfrm>
            <a:off x="1943219" y="3931087"/>
            <a:ext cx="4003596" cy="1209318"/>
          </a:xfrm>
          <a:prstGeom prst="rect">
            <a:avLst/>
          </a:prstGeom>
        </p:spPr>
      </p:pic>
      <p:sp>
        <p:nvSpPr>
          <p:cNvPr id="14" name="Text 9"/>
          <p:cNvSpPr/>
          <p:nvPr/>
        </p:nvSpPr>
        <p:spPr>
          <a:xfrm>
            <a:off x="3881318" y="4371380"/>
            <a:ext cx="127278" cy="328613"/>
          </a:xfrm>
          <a:prstGeom prst="rect">
            <a:avLst/>
          </a:prstGeom>
          <a:noFill/>
          <a:ln/>
        </p:spPr>
        <p:txBody>
          <a:bodyPr wrap="none" lIns="0" tIns="0" rIns="0" bIns="0" rtlCol="0" anchor="t"/>
          <a:lstStyle/>
          <a:p>
            <a:pPr algn="ctr" indent="0" marL="0">
              <a:lnSpc>
                <a:spcPts val="2550"/>
              </a:lnSpc>
              <a:buNone/>
            </a:pPr>
            <a:r>
              <a:rPr lang="en-US" sz="1600" dirty="0">
                <a:solidFill>
                  <a:srgbClr val="E0D6DE"/>
                </a:solidFill>
                <a:latin typeface="Sora Medium" pitchFamily="34" charset="0"/>
                <a:ea typeface="Sora Medium" pitchFamily="34" charset="-122"/>
                <a:cs typeface="Sora Medium" pitchFamily="34" charset="-120"/>
              </a:rPr>
              <a:t>3</a:t>
            </a:r>
            <a:endParaRPr lang="en-US" sz="1600" dirty="0"/>
          </a:p>
        </p:txBody>
      </p:sp>
      <p:sp>
        <p:nvSpPr>
          <p:cNvPr id="15" name="Text 10"/>
          <p:cNvSpPr/>
          <p:nvPr/>
        </p:nvSpPr>
        <p:spPr>
          <a:xfrm>
            <a:off x="6111002" y="4095274"/>
            <a:ext cx="2053709" cy="256699"/>
          </a:xfrm>
          <a:prstGeom prst="rect">
            <a:avLst/>
          </a:prstGeom>
          <a:noFill/>
          <a:ln/>
        </p:spPr>
        <p:txBody>
          <a:bodyPr wrap="none" lIns="0" tIns="0" rIns="0" bIns="0" rtlCol="0" anchor="t"/>
          <a:lstStyle/>
          <a:p>
            <a:pPr algn="l" indent="0" marL="0">
              <a:lnSpc>
                <a:spcPts val="2000"/>
              </a:lnSpc>
              <a:buNone/>
            </a:pPr>
            <a:r>
              <a:rPr lang="en-US" sz="1600" dirty="0">
                <a:solidFill>
                  <a:srgbClr val="E0D6DE"/>
                </a:solidFill>
                <a:latin typeface="Sora Medium" pitchFamily="34" charset="0"/>
                <a:ea typeface="Sora Medium" pitchFamily="34" charset="-122"/>
                <a:cs typeface="Sora Medium" pitchFamily="34" charset="-120"/>
              </a:rPr>
              <a:t>Update Category</a:t>
            </a:r>
            <a:endParaRPr lang="en-US" sz="1600" dirty="0"/>
          </a:p>
        </p:txBody>
      </p:sp>
      <p:sp>
        <p:nvSpPr>
          <p:cNvPr id="16" name="Text 11"/>
          <p:cNvSpPr/>
          <p:nvPr/>
        </p:nvSpPr>
        <p:spPr>
          <a:xfrm>
            <a:off x="6111002" y="4450437"/>
            <a:ext cx="7780258" cy="525780"/>
          </a:xfrm>
          <a:prstGeom prst="rect">
            <a:avLst/>
          </a:prstGeom>
          <a:noFill/>
          <a:ln/>
        </p:spPr>
        <p:txBody>
          <a:bodyPr wrap="square" lIns="0" tIns="0" rIns="0" bIns="0" rtlCol="0" anchor="t"/>
          <a:lstStyle/>
          <a:p>
            <a:pPr algn="l" indent="0" marL="0">
              <a:lnSpc>
                <a:spcPts val="2050"/>
              </a:lnSpc>
              <a:buNone/>
            </a:pPr>
            <a:r>
              <a:rPr lang="en-US" sz="1250" dirty="0">
                <a:solidFill>
                  <a:srgbClr val="E0D6DE"/>
                </a:solidFill>
                <a:latin typeface="Noto Sans TC" pitchFamily="34" charset="0"/>
                <a:ea typeface="Noto Sans TC" pitchFamily="34" charset="-122"/>
                <a:cs typeface="Noto Sans TC" pitchFamily="34" charset="-120"/>
              </a:rPr>
              <a:t>The system enables users to modify existing category information, such as renaming, rearranging, or repositioning categories as needed.</a:t>
            </a:r>
            <a:endParaRPr lang="en-US" sz="1250" dirty="0"/>
          </a:p>
        </p:txBody>
      </p:sp>
      <p:sp>
        <p:nvSpPr>
          <p:cNvPr id="17" name="Shape 12"/>
          <p:cNvSpPr/>
          <p:nvPr/>
        </p:nvSpPr>
        <p:spPr>
          <a:xfrm>
            <a:off x="5987772" y="5151358"/>
            <a:ext cx="8026717" cy="11430"/>
          </a:xfrm>
          <a:prstGeom prst="roundRect">
            <a:avLst>
              <a:gd name="adj" fmla="val 215619"/>
            </a:avLst>
          </a:prstGeom>
          <a:solidFill>
            <a:srgbClr val="3F3F44"/>
          </a:solidFill>
          <a:ln/>
        </p:spPr>
      </p:sp>
      <p:pic>
        <p:nvPicPr>
          <p:cNvPr id="18" name="Image 3" descr="preencoded.png">    </p:cNvPr>
          <p:cNvPicPr>
            <a:picLocks noChangeAspect="1"/>
          </p:cNvPicPr>
          <p:nvPr/>
        </p:nvPicPr>
        <p:blipFill>
          <a:blip r:embed="rId4"/>
          <a:stretch>
            <a:fillRect/>
          </a:stretch>
        </p:blipFill>
        <p:spPr>
          <a:xfrm>
            <a:off x="1275874" y="5181362"/>
            <a:ext cx="5338167" cy="1209318"/>
          </a:xfrm>
          <a:prstGeom prst="rect">
            <a:avLst/>
          </a:prstGeom>
        </p:spPr>
      </p:pic>
      <p:sp>
        <p:nvSpPr>
          <p:cNvPr id="19" name="Text 13"/>
          <p:cNvSpPr/>
          <p:nvPr/>
        </p:nvSpPr>
        <p:spPr>
          <a:xfrm>
            <a:off x="3877866" y="5621655"/>
            <a:ext cx="133945" cy="328613"/>
          </a:xfrm>
          <a:prstGeom prst="rect">
            <a:avLst/>
          </a:prstGeom>
          <a:noFill/>
          <a:ln/>
        </p:spPr>
        <p:txBody>
          <a:bodyPr wrap="none" lIns="0" tIns="0" rIns="0" bIns="0" rtlCol="0" anchor="t"/>
          <a:lstStyle/>
          <a:p>
            <a:pPr algn="ctr" indent="0" marL="0">
              <a:lnSpc>
                <a:spcPts val="2550"/>
              </a:lnSpc>
              <a:buNone/>
            </a:pPr>
            <a:r>
              <a:rPr lang="en-US" sz="1600" dirty="0">
                <a:solidFill>
                  <a:srgbClr val="E0D6DE"/>
                </a:solidFill>
                <a:latin typeface="Sora Medium" pitchFamily="34" charset="0"/>
                <a:ea typeface="Sora Medium" pitchFamily="34" charset="-122"/>
                <a:cs typeface="Sora Medium" pitchFamily="34" charset="-120"/>
              </a:rPr>
              <a:t>4</a:t>
            </a:r>
            <a:endParaRPr lang="en-US" sz="1600" dirty="0"/>
          </a:p>
        </p:txBody>
      </p:sp>
      <p:sp>
        <p:nvSpPr>
          <p:cNvPr id="20" name="Text 14"/>
          <p:cNvSpPr/>
          <p:nvPr/>
        </p:nvSpPr>
        <p:spPr>
          <a:xfrm>
            <a:off x="6778228" y="5345549"/>
            <a:ext cx="2053709" cy="256699"/>
          </a:xfrm>
          <a:prstGeom prst="rect">
            <a:avLst/>
          </a:prstGeom>
          <a:noFill/>
          <a:ln/>
        </p:spPr>
        <p:txBody>
          <a:bodyPr wrap="none" lIns="0" tIns="0" rIns="0" bIns="0" rtlCol="0" anchor="t"/>
          <a:lstStyle/>
          <a:p>
            <a:pPr algn="l" indent="0" marL="0">
              <a:lnSpc>
                <a:spcPts val="2000"/>
              </a:lnSpc>
              <a:buNone/>
            </a:pPr>
            <a:r>
              <a:rPr lang="en-US" sz="1600" dirty="0">
                <a:solidFill>
                  <a:srgbClr val="E0D6DE"/>
                </a:solidFill>
                <a:latin typeface="Sora Medium" pitchFamily="34" charset="0"/>
                <a:ea typeface="Sora Medium" pitchFamily="34" charset="-122"/>
                <a:cs typeface="Sora Medium" pitchFamily="34" charset="-120"/>
              </a:rPr>
              <a:t>Delete Category</a:t>
            </a:r>
            <a:endParaRPr lang="en-US" sz="1600" dirty="0"/>
          </a:p>
        </p:txBody>
      </p:sp>
      <p:sp>
        <p:nvSpPr>
          <p:cNvPr id="21" name="Text 15"/>
          <p:cNvSpPr/>
          <p:nvPr/>
        </p:nvSpPr>
        <p:spPr>
          <a:xfrm>
            <a:off x="6778228" y="5700712"/>
            <a:ext cx="7113032" cy="525780"/>
          </a:xfrm>
          <a:prstGeom prst="rect">
            <a:avLst/>
          </a:prstGeom>
          <a:noFill/>
          <a:ln/>
        </p:spPr>
        <p:txBody>
          <a:bodyPr wrap="square" lIns="0" tIns="0" rIns="0" bIns="0" rtlCol="0" anchor="t"/>
          <a:lstStyle/>
          <a:p>
            <a:pPr algn="l" indent="0" marL="0">
              <a:lnSpc>
                <a:spcPts val="2050"/>
              </a:lnSpc>
              <a:buNone/>
            </a:pPr>
            <a:r>
              <a:rPr lang="en-US" sz="1250" dirty="0">
                <a:solidFill>
                  <a:srgbClr val="E0D6DE"/>
                </a:solidFill>
                <a:latin typeface="Noto Sans TC" pitchFamily="34" charset="0"/>
                <a:ea typeface="Noto Sans TC" pitchFamily="34" charset="-122"/>
                <a:cs typeface="Noto Sans TC" pitchFamily="34" charset="-120"/>
              </a:rPr>
              <a:t>Users can remove obsolete or unnecessary categories from the system, ensuring the category structure remains up-to-date and relevant.</a:t>
            </a:r>
            <a:endParaRPr lang="en-US" sz="1250" dirty="0"/>
          </a:p>
        </p:txBody>
      </p:sp>
      <p:sp>
        <p:nvSpPr>
          <p:cNvPr id="22" name="Shape 16"/>
          <p:cNvSpPr/>
          <p:nvPr/>
        </p:nvSpPr>
        <p:spPr>
          <a:xfrm>
            <a:off x="6654998" y="6401633"/>
            <a:ext cx="7359491" cy="11430"/>
          </a:xfrm>
          <a:prstGeom prst="roundRect">
            <a:avLst>
              <a:gd name="adj" fmla="val 215619"/>
            </a:avLst>
          </a:prstGeom>
          <a:solidFill>
            <a:srgbClr val="3F3F44"/>
          </a:solidFill>
          <a:ln/>
        </p:spPr>
      </p:sp>
      <p:pic>
        <p:nvPicPr>
          <p:cNvPr id="23" name="Image 4" descr="preencoded.png">    </p:cNvPr>
          <p:cNvPicPr>
            <a:picLocks noChangeAspect="1"/>
          </p:cNvPicPr>
          <p:nvPr/>
        </p:nvPicPr>
        <p:blipFill>
          <a:blip r:embed="rId5"/>
          <a:stretch>
            <a:fillRect/>
          </a:stretch>
        </p:blipFill>
        <p:spPr>
          <a:xfrm>
            <a:off x="608648" y="6431637"/>
            <a:ext cx="6672739" cy="1209318"/>
          </a:xfrm>
          <a:prstGeom prst="rect">
            <a:avLst/>
          </a:prstGeom>
        </p:spPr>
      </p:pic>
      <p:sp>
        <p:nvSpPr>
          <p:cNvPr id="24" name="Text 17"/>
          <p:cNvSpPr/>
          <p:nvPr/>
        </p:nvSpPr>
        <p:spPr>
          <a:xfrm>
            <a:off x="3880247" y="6871930"/>
            <a:ext cx="129421" cy="328613"/>
          </a:xfrm>
          <a:prstGeom prst="rect">
            <a:avLst/>
          </a:prstGeom>
          <a:noFill/>
          <a:ln/>
        </p:spPr>
        <p:txBody>
          <a:bodyPr wrap="none" lIns="0" tIns="0" rIns="0" bIns="0" rtlCol="0" anchor="t"/>
          <a:lstStyle/>
          <a:p>
            <a:pPr algn="ctr" indent="0" marL="0">
              <a:lnSpc>
                <a:spcPts val="2550"/>
              </a:lnSpc>
              <a:buNone/>
            </a:pPr>
            <a:r>
              <a:rPr lang="en-US" sz="1600" dirty="0">
                <a:solidFill>
                  <a:srgbClr val="E0D6DE"/>
                </a:solidFill>
                <a:latin typeface="Sora Medium" pitchFamily="34" charset="0"/>
                <a:ea typeface="Sora Medium" pitchFamily="34" charset="-122"/>
                <a:cs typeface="Sora Medium" pitchFamily="34" charset="-120"/>
              </a:rPr>
              <a:t>5</a:t>
            </a:r>
            <a:endParaRPr lang="en-US" sz="1600" dirty="0"/>
          </a:p>
        </p:txBody>
      </p:sp>
      <p:sp>
        <p:nvSpPr>
          <p:cNvPr id="25" name="Text 18"/>
          <p:cNvSpPr/>
          <p:nvPr/>
        </p:nvSpPr>
        <p:spPr>
          <a:xfrm>
            <a:off x="7445573" y="6595824"/>
            <a:ext cx="2053709" cy="256699"/>
          </a:xfrm>
          <a:prstGeom prst="rect">
            <a:avLst/>
          </a:prstGeom>
          <a:noFill/>
          <a:ln/>
        </p:spPr>
        <p:txBody>
          <a:bodyPr wrap="none" lIns="0" tIns="0" rIns="0" bIns="0" rtlCol="0" anchor="t"/>
          <a:lstStyle/>
          <a:p>
            <a:pPr algn="l" indent="0" marL="0">
              <a:lnSpc>
                <a:spcPts val="2000"/>
              </a:lnSpc>
              <a:buNone/>
            </a:pPr>
            <a:r>
              <a:rPr lang="en-US" sz="1600" dirty="0">
                <a:solidFill>
                  <a:srgbClr val="E0D6DE"/>
                </a:solidFill>
                <a:latin typeface="Sora Medium" pitchFamily="34" charset="0"/>
                <a:ea typeface="Sora Medium" pitchFamily="34" charset="-122"/>
                <a:cs typeface="Sora Medium" pitchFamily="34" charset="-120"/>
              </a:rPr>
              <a:t>Associate Products</a:t>
            </a:r>
            <a:endParaRPr lang="en-US" sz="1600" dirty="0"/>
          </a:p>
        </p:txBody>
      </p:sp>
      <p:sp>
        <p:nvSpPr>
          <p:cNvPr id="26" name="Text 19"/>
          <p:cNvSpPr/>
          <p:nvPr/>
        </p:nvSpPr>
        <p:spPr>
          <a:xfrm>
            <a:off x="7445573" y="6950988"/>
            <a:ext cx="6445687" cy="525780"/>
          </a:xfrm>
          <a:prstGeom prst="rect">
            <a:avLst/>
          </a:prstGeom>
          <a:noFill/>
          <a:ln/>
        </p:spPr>
        <p:txBody>
          <a:bodyPr wrap="square" lIns="0" tIns="0" rIns="0" bIns="0" rtlCol="0" anchor="t"/>
          <a:lstStyle/>
          <a:p>
            <a:pPr algn="l" indent="0" marL="0">
              <a:lnSpc>
                <a:spcPts val="2050"/>
              </a:lnSpc>
              <a:buNone/>
            </a:pPr>
            <a:r>
              <a:rPr lang="en-US" sz="1250" dirty="0">
                <a:solidFill>
                  <a:srgbClr val="E0D6DE"/>
                </a:solidFill>
                <a:latin typeface="Noto Sans TC" pitchFamily="34" charset="0"/>
                <a:ea typeface="Noto Sans TC" pitchFamily="34" charset="-122"/>
                <a:cs typeface="Noto Sans TC" pitchFamily="34" charset="-120"/>
              </a:rPr>
              <a:t>Products can be easily associated with their respective categories, simplifying product organization and enabling intuitive search and browsing functionality.</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3661" y="561856"/>
            <a:ext cx="6265902" cy="637223"/>
          </a:xfrm>
          <a:prstGeom prst="rect">
            <a:avLst/>
          </a:prstGeom>
          <a:noFill/>
          <a:ln/>
        </p:spPr>
        <p:txBody>
          <a:bodyPr wrap="none" lIns="0" tIns="0" rIns="0" bIns="0" rtlCol="0" anchor="t"/>
          <a:lstStyle/>
          <a:p>
            <a:pPr indent="0" marL="0">
              <a:lnSpc>
                <a:spcPts val="5000"/>
              </a:lnSpc>
              <a:buNone/>
            </a:pPr>
            <a:r>
              <a:rPr lang="en-US" sz="4000" dirty="0">
                <a:solidFill>
                  <a:srgbClr val="97B8FF"/>
                </a:solidFill>
                <a:latin typeface="Sora Medium" pitchFamily="34" charset="0"/>
                <a:ea typeface="Sora Medium" pitchFamily="34" charset="-122"/>
                <a:cs typeface="Sora Medium" pitchFamily="34" charset="-120"/>
              </a:rPr>
              <a:t>Reporting and Analytics</a:t>
            </a:r>
            <a:endParaRPr lang="en-US" sz="4000" dirty="0"/>
          </a:p>
        </p:txBody>
      </p:sp>
      <p:sp>
        <p:nvSpPr>
          <p:cNvPr id="4" name="Text 1"/>
          <p:cNvSpPr/>
          <p:nvPr/>
        </p:nvSpPr>
        <p:spPr>
          <a:xfrm>
            <a:off x="713661" y="1606867"/>
            <a:ext cx="3705344" cy="672941"/>
          </a:xfrm>
          <a:prstGeom prst="rect">
            <a:avLst/>
          </a:prstGeom>
          <a:noFill/>
          <a:ln/>
        </p:spPr>
        <p:txBody>
          <a:bodyPr wrap="none" lIns="0" tIns="0" rIns="0" bIns="0" rtlCol="0" anchor="t"/>
          <a:lstStyle/>
          <a:p>
            <a:pPr algn="ctr" indent="0" marL="0">
              <a:lnSpc>
                <a:spcPts val="5250"/>
              </a:lnSpc>
              <a:buNone/>
            </a:pPr>
            <a:r>
              <a:rPr lang="en-US" sz="5250" dirty="0">
                <a:solidFill>
                  <a:srgbClr val="E0D6DE"/>
                </a:solidFill>
                <a:latin typeface="Sora Medium" pitchFamily="34" charset="0"/>
                <a:ea typeface="Sora Medium" pitchFamily="34" charset="-122"/>
                <a:cs typeface="Sora Medium" pitchFamily="34" charset="-120"/>
              </a:rPr>
              <a:t>30</a:t>
            </a:r>
            <a:endParaRPr lang="en-US" sz="5250" dirty="0"/>
          </a:p>
        </p:txBody>
      </p:sp>
      <p:sp>
        <p:nvSpPr>
          <p:cNvPr id="5" name="Text 2"/>
          <p:cNvSpPr/>
          <p:nvPr/>
        </p:nvSpPr>
        <p:spPr>
          <a:xfrm>
            <a:off x="1291709" y="2534603"/>
            <a:ext cx="2549128" cy="318611"/>
          </a:xfrm>
          <a:prstGeom prst="rect">
            <a:avLst/>
          </a:prstGeom>
          <a:noFill/>
          <a:ln/>
        </p:spPr>
        <p:txBody>
          <a:bodyPr wrap="none" lIns="0" tIns="0" rIns="0" bIns="0" rtlCol="0" anchor="t"/>
          <a:lstStyle/>
          <a:p>
            <a:pPr algn="ctr" indent="0" marL="0">
              <a:lnSpc>
                <a:spcPts val="2500"/>
              </a:lnSpc>
              <a:buNone/>
            </a:pPr>
            <a:r>
              <a:rPr lang="en-US" sz="2000" dirty="0">
                <a:solidFill>
                  <a:srgbClr val="E0D6DE"/>
                </a:solidFill>
                <a:latin typeface="Sora Medium" pitchFamily="34" charset="0"/>
                <a:ea typeface="Sora Medium" pitchFamily="34" charset="-122"/>
                <a:cs typeface="Sora Medium" pitchFamily="34" charset="-120"/>
              </a:rPr>
              <a:t>Sales Reports</a:t>
            </a:r>
            <a:endParaRPr lang="en-US" sz="2000" dirty="0"/>
          </a:p>
        </p:txBody>
      </p:sp>
      <p:sp>
        <p:nvSpPr>
          <p:cNvPr id="6" name="Text 3"/>
          <p:cNvSpPr/>
          <p:nvPr/>
        </p:nvSpPr>
        <p:spPr>
          <a:xfrm>
            <a:off x="713661" y="2975491"/>
            <a:ext cx="3705344" cy="1304925"/>
          </a:xfrm>
          <a:prstGeom prst="rect">
            <a:avLst/>
          </a:prstGeom>
          <a:noFill/>
          <a:ln/>
        </p:spPr>
        <p:txBody>
          <a:bodyPr wrap="square" lIns="0" tIns="0" rIns="0" bIns="0" rtlCol="0" anchor="t"/>
          <a:lstStyle/>
          <a:p>
            <a:pPr algn="ctr" indent="0" marL="0">
              <a:lnSpc>
                <a:spcPts val="2550"/>
              </a:lnSpc>
              <a:buNone/>
            </a:pPr>
            <a:r>
              <a:rPr lang="en-US" sz="1600" dirty="0">
                <a:solidFill>
                  <a:srgbClr val="E0D6DE"/>
                </a:solidFill>
                <a:latin typeface="Noto Sans TC" pitchFamily="34" charset="0"/>
                <a:ea typeface="Noto Sans TC" pitchFamily="34" charset="-122"/>
                <a:cs typeface="Noto Sans TC" pitchFamily="34" charset="-120"/>
              </a:rPr>
              <a:t>Generate comprehensive sales reports, including total revenue, best-selling products, and customer purchase patterns.</a:t>
            </a:r>
            <a:endParaRPr lang="en-US" sz="1600" dirty="0"/>
          </a:p>
        </p:txBody>
      </p:sp>
      <p:sp>
        <p:nvSpPr>
          <p:cNvPr id="7" name="Text 4"/>
          <p:cNvSpPr/>
          <p:nvPr/>
        </p:nvSpPr>
        <p:spPr>
          <a:xfrm>
            <a:off x="4724876" y="1606867"/>
            <a:ext cx="3705463" cy="672941"/>
          </a:xfrm>
          <a:prstGeom prst="rect">
            <a:avLst/>
          </a:prstGeom>
          <a:noFill/>
          <a:ln/>
        </p:spPr>
        <p:txBody>
          <a:bodyPr wrap="none" lIns="0" tIns="0" rIns="0" bIns="0" rtlCol="0" anchor="t"/>
          <a:lstStyle/>
          <a:p>
            <a:pPr algn="ctr" indent="0" marL="0">
              <a:lnSpc>
                <a:spcPts val="5250"/>
              </a:lnSpc>
              <a:buNone/>
            </a:pPr>
            <a:r>
              <a:rPr lang="en-US" sz="5250" dirty="0">
                <a:solidFill>
                  <a:srgbClr val="E0D6DE"/>
                </a:solidFill>
                <a:latin typeface="Sora Medium" pitchFamily="34" charset="0"/>
                <a:ea typeface="Sora Medium" pitchFamily="34" charset="-122"/>
                <a:cs typeface="Sora Medium" pitchFamily="34" charset="-120"/>
              </a:rPr>
              <a:t>15</a:t>
            </a:r>
            <a:endParaRPr lang="en-US" sz="5250" dirty="0"/>
          </a:p>
        </p:txBody>
      </p:sp>
      <p:sp>
        <p:nvSpPr>
          <p:cNvPr id="8" name="Text 5"/>
          <p:cNvSpPr/>
          <p:nvPr/>
        </p:nvSpPr>
        <p:spPr>
          <a:xfrm>
            <a:off x="5303044" y="2534603"/>
            <a:ext cx="2549128" cy="318611"/>
          </a:xfrm>
          <a:prstGeom prst="rect">
            <a:avLst/>
          </a:prstGeom>
          <a:noFill/>
          <a:ln/>
        </p:spPr>
        <p:txBody>
          <a:bodyPr wrap="none" lIns="0" tIns="0" rIns="0" bIns="0" rtlCol="0" anchor="t"/>
          <a:lstStyle/>
          <a:p>
            <a:pPr algn="ctr" indent="0" marL="0">
              <a:lnSpc>
                <a:spcPts val="2500"/>
              </a:lnSpc>
              <a:buNone/>
            </a:pPr>
            <a:r>
              <a:rPr lang="en-US" sz="2000" dirty="0">
                <a:solidFill>
                  <a:srgbClr val="E0D6DE"/>
                </a:solidFill>
                <a:latin typeface="Sora Medium" pitchFamily="34" charset="0"/>
                <a:ea typeface="Sora Medium" pitchFamily="34" charset="-122"/>
                <a:cs typeface="Sora Medium" pitchFamily="34" charset="-120"/>
              </a:rPr>
              <a:t>Inventory Reports</a:t>
            </a:r>
            <a:endParaRPr lang="en-US" sz="2000" dirty="0"/>
          </a:p>
        </p:txBody>
      </p:sp>
      <p:sp>
        <p:nvSpPr>
          <p:cNvPr id="9" name="Text 6"/>
          <p:cNvSpPr/>
          <p:nvPr/>
        </p:nvSpPr>
        <p:spPr>
          <a:xfrm>
            <a:off x="4724876" y="2975491"/>
            <a:ext cx="3705463" cy="1304925"/>
          </a:xfrm>
          <a:prstGeom prst="rect">
            <a:avLst/>
          </a:prstGeom>
          <a:noFill/>
          <a:ln/>
        </p:spPr>
        <p:txBody>
          <a:bodyPr wrap="square" lIns="0" tIns="0" rIns="0" bIns="0" rtlCol="0" anchor="t"/>
          <a:lstStyle/>
          <a:p>
            <a:pPr algn="ctr" indent="0" marL="0">
              <a:lnSpc>
                <a:spcPts val="2550"/>
              </a:lnSpc>
              <a:buNone/>
            </a:pPr>
            <a:r>
              <a:rPr lang="en-US" sz="1600" dirty="0">
                <a:solidFill>
                  <a:srgbClr val="E0D6DE"/>
                </a:solidFill>
                <a:latin typeface="Noto Sans TC" pitchFamily="34" charset="0"/>
                <a:ea typeface="Noto Sans TC" pitchFamily="34" charset="-122"/>
                <a:cs typeface="Noto Sans TC" pitchFamily="34" charset="-120"/>
              </a:rPr>
              <a:t>Monitor inventory levels, identify slow-moving products, and optimize restocking strategies based on historical data.</a:t>
            </a:r>
            <a:endParaRPr lang="en-US" sz="1600" dirty="0"/>
          </a:p>
        </p:txBody>
      </p:sp>
      <p:sp>
        <p:nvSpPr>
          <p:cNvPr id="10" name="Text 7"/>
          <p:cNvSpPr/>
          <p:nvPr/>
        </p:nvSpPr>
        <p:spPr>
          <a:xfrm>
            <a:off x="713661" y="4994077"/>
            <a:ext cx="3705344" cy="672941"/>
          </a:xfrm>
          <a:prstGeom prst="rect">
            <a:avLst/>
          </a:prstGeom>
          <a:noFill/>
          <a:ln/>
        </p:spPr>
        <p:txBody>
          <a:bodyPr wrap="none" lIns="0" tIns="0" rIns="0" bIns="0" rtlCol="0" anchor="t"/>
          <a:lstStyle/>
          <a:p>
            <a:pPr algn="ctr" indent="0" marL="0">
              <a:lnSpc>
                <a:spcPts val="5250"/>
              </a:lnSpc>
              <a:buNone/>
            </a:pPr>
            <a:r>
              <a:rPr lang="en-US" sz="5250" dirty="0">
                <a:solidFill>
                  <a:srgbClr val="E0D6DE"/>
                </a:solidFill>
                <a:latin typeface="Sora Medium" pitchFamily="34" charset="0"/>
                <a:ea typeface="Sora Medium" pitchFamily="34" charset="-122"/>
                <a:cs typeface="Sora Medium" pitchFamily="34" charset="-120"/>
              </a:rPr>
              <a:t>10</a:t>
            </a:r>
            <a:endParaRPr lang="en-US" sz="5250" dirty="0"/>
          </a:p>
        </p:txBody>
      </p:sp>
      <p:sp>
        <p:nvSpPr>
          <p:cNvPr id="11" name="Text 8"/>
          <p:cNvSpPr/>
          <p:nvPr/>
        </p:nvSpPr>
        <p:spPr>
          <a:xfrm>
            <a:off x="1285756" y="5921812"/>
            <a:ext cx="2561034" cy="318611"/>
          </a:xfrm>
          <a:prstGeom prst="rect">
            <a:avLst/>
          </a:prstGeom>
          <a:noFill/>
          <a:ln/>
        </p:spPr>
        <p:txBody>
          <a:bodyPr wrap="none" lIns="0" tIns="0" rIns="0" bIns="0" rtlCol="0" anchor="t"/>
          <a:lstStyle/>
          <a:p>
            <a:pPr algn="ctr" indent="0" marL="0">
              <a:lnSpc>
                <a:spcPts val="2500"/>
              </a:lnSpc>
              <a:buNone/>
            </a:pPr>
            <a:r>
              <a:rPr lang="en-US" sz="2000" dirty="0">
                <a:solidFill>
                  <a:srgbClr val="E0D6DE"/>
                </a:solidFill>
                <a:latin typeface="Sora Medium" pitchFamily="34" charset="0"/>
                <a:ea typeface="Sora Medium" pitchFamily="34" charset="-122"/>
                <a:cs typeface="Sora Medium" pitchFamily="34" charset="-120"/>
              </a:rPr>
              <a:t>Customer Analytics</a:t>
            </a:r>
            <a:endParaRPr lang="en-US" sz="2000" dirty="0"/>
          </a:p>
        </p:txBody>
      </p:sp>
      <p:sp>
        <p:nvSpPr>
          <p:cNvPr id="12" name="Text 9"/>
          <p:cNvSpPr/>
          <p:nvPr/>
        </p:nvSpPr>
        <p:spPr>
          <a:xfrm>
            <a:off x="713661" y="6362700"/>
            <a:ext cx="3705344" cy="1304925"/>
          </a:xfrm>
          <a:prstGeom prst="rect">
            <a:avLst/>
          </a:prstGeom>
          <a:noFill/>
          <a:ln/>
        </p:spPr>
        <p:txBody>
          <a:bodyPr wrap="square" lIns="0" tIns="0" rIns="0" bIns="0" rtlCol="0" anchor="t"/>
          <a:lstStyle/>
          <a:p>
            <a:pPr algn="ctr" indent="0" marL="0">
              <a:lnSpc>
                <a:spcPts val="2550"/>
              </a:lnSpc>
              <a:buNone/>
            </a:pPr>
            <a:r>
              <a:rPr lang="en-US" sz="1600" dirty="0">
                <a:solidFill>
                  <a:srgbClr val="E0D6DE"/>
                </a:solidFill>
                <a:latin typeface="Noto Sans TC" pitchFamily="34" charset="0"/>
                <a:ea typeface="Noto Sans TC" pitchFamily="34" charset="-122"/>
                <a:cs typeface="Noto Sans TC" pitchFamily="34" charset="-120"/>
              </a:rPr>
              <a:t>Gain valuable insights into customer behavior, such as repeat purchases, average order value, and customer lifetime value.</a:t>
            </a:r>
            <a:endParaRPr lang="en-US" sz="1600" dirty="0"/>
          </a:p>
        </p:txBody>
      </p:sp>
      <p:sp>
        <p:nvSpPr>
          <p:cNvPr id="13" name="Text 10"/>
          <p:cNvSpPr/>
          <p:nvPr/>
        </p:nvSpPr>
        <p:spPr>
          <a:xfrm>
            <a:off x="4724876" y="4994077"/>
            <a:ext cx="3705463" cy="672941"/>
          </a:xfrm>
          <a:prstGeom prst="rect">
            <a:avLst/>
          </a:prstGeom>
          <a:noFill/>
          <a:ln/>
        </p:spPr>
        <p:txBody>
          <a:bodyPr wrap="none" lIns="0" tIns="0" rIns="0" bIns="0" rtlCol="0" anchor="t"/>
          <a:lstStyle/>
          <a:p>
            <a:pPr algn="ctr" indent="0" marL="0">
              <a:lnSpc>
                <a:spcPts val="5250"/>
              </a:lnSpc>
              <a:buNone/>
            </a:pPr>
            <a:r>
              <a:rPr lang="en-US" sz="5250" dirty="0">
                <a:solidFill>
                  <a:srgbClr val="E0D6DE"/>
                </a:solidFill>
                <a:latin typeface="Sora Medium" pitchFamily="34" charset="0"/>
                <a:ea typeface="Sora Medium" pitchFamily="34" charset="-122"/>
                <a:cs typeface="Sora Medium" pitchFamily="34" charset="-120"/>
              </a:rPr>
              <a:t>5</a:t>
            </a:r>
            <a:endParaRPr lang="en-US" sz="5250" dirty="0"/>
          </a:p>
        </p:txBody>
      </p:sp>
      <p:sp>
        <p:nvSpPr>
          <p:cNvPr id="14" name="Text 11"/>
          <p:cNvSpPr/>
          <p:nvPr/>
        </p:nvSpPr>
        <p:spPr>
          <a:xfrm>
            <a:off x="4867275" y="5921812"/>
            <a:ext cx="3420666" cy="318611"/>
          </a:xfrm>
          <a:prstGeom prst="rect">
            <a:avLst/>
          </a:prstGeom>
          <a:noFill/>
          <a:ln/>
        </p:spPr>
        <p:txBody>
          <a:bodyPr wrap="none" lIns="0" tIns="0" rIns="0" bIns="0" rtlCol="0" anchor="t"/>
          <a:lstStyle/>
          <a:p>
            <a:pPr algn="ctr" indent="0" marL="0">
              <a:lnSpc>
                <a:spcPts val="2500"/>
              </a:lnSpc>
              <a:buNone/>
            </a:pPr>
            <a:r>
              <a:rPr lang="en-US" sz="2000" dirty="0">
                <a:solidFill>
                  <a:srgbClr val="E0D6DE"/>
                </a:solidFill>
                <a:latin typeface="Sora Medium" pitchFamily="34" charset="0"/>
                <a:ea typeface="Sora Medium" pitchFamily="34" charset="-122"/>
                <a:cs typeface="Sora Medium" pitchFamily="34" charset="-120"/>
              </a:rPr>
              <a:t>Customizable Dashboards</a:t>
            </a:r>
            <a:endParaRPr lang="en-US" sz="2000" dirty="0"/>
          </a:p>
        </p:txBody>
      </p:sp>
      <p:sp>
        <p:nvSpPr>
          <p:cNvPr id="15" name="Text 12"/>
          <p:cNvSpPr/>
          <p:nvPr/>
        </p:nvSpPr>
        <p:spPr>
          <a:xfrm>
            <a:off x="4724876" y="6362700"/>
            <a:ext cx="3705463" cy="1304925"/>
          </a:xfrm>
          <a:prstGeom prst="rect">
            <a:avLst/>
          </a:prstGeom>
          <a:noFill/>
          <a:ln/>
        </p:spPr>
        <p:txBody>
          <a:bodyPr wrap="square" lIns="0" tIns="0" rIns="0" bIns="0" rtlCol="0" anchor="t"/>
          <a:lstStyle/>
          <a:p>
            <a:pPr algn="ctr" indent="0" marL="0">
              <a:lnSpc>
                <a:spcPts val="2550"/>
              </a:lnSpc>
              <a:buNone/>
            </a:pPr>
            <a:r>
              <a:rPr lang="en-US" sz="1600" dirty="0">
                <a:solidFill>
                  <a:srgbClr val="E0D6DE"/>
                </a:solidFill>
                <a:latin typeface="Noto Sans TC" pitchFamily="34" charset="0"/>
                <a:ea typeface="Noto Sans TC" pitchFamily="34" charset="-122"/>
                <a:cs typeface="Noto Sans TC" pitchFamily="34" charset="-120"/>
              </a:rPr>
              <a:t>Develop personalized dashboards to visualize key performance indicators and support data-driven decision-making.</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53415" y="513398"/>
            <a:ext cx="8517731" cy="583406"/>
          </a:xfrm>
          <a:prstGeom prst="rect">
            <a:avLst/>
          </a:prstGeom>
          <a:noFill/>
          <a:ln/>
        </p:spPr>
        <p:txBody>
          <a:bodyPr wrap="none" lIns="0" tIns="0" rIns="0" bIns="0" rtlCol="0" anchor="t"/>
          <a:lstStyle/>
          <a:p>
            <a:pPr indent="0" marL="0">
              <a:lnSpc>
                <a:spcPts val="4550"/>
              </a:lnSpc>
              <a:buNone/>
            </a:pPr>
            <a:r>
              <a:rPr lang="en-US" sz="3650" dirty="0">
                <a:solidFill>
                  <a:srgbClr val="97B8FF"/>
                </a:solidFill>
                <a:latin typeface="Sora Medium" pitchFamily="34" charset="0"/>
                <a:ea typeface="Sora Medium" pitchFamily="34" charset="-122"/>
                <a:cs typeface="Sora Medium" pitchFamily="34" charset="-120"/>
              </a:rPr>
              <a:t>Powered by Tkinter and PostgreSQL</a:t>
            </a:r>
            <a:endParaRPr lang="en-US" sz="3650" dirty="0"/>
          </a:p>
        </p:txBody>
      </p:sp>
      <p:pic>
        <p:nvPicPr>
          <p:cNvPr id="3" name="Image 0" descr="preencoded.png">    </p:cNvPr>
          <p:cNvPicPr>
            <a:picLocks noChangeAspect="1"/>
          </p:cNvPicPr>
          <p:nvPr/>
        </p:nvPicPr>
        <p:blipFill>
          <a:blip r:embed="rId1"/>
          <a:stretch>
            <a:fillRect/>
          </a:stretch>
        </p:blipFill>
        <p:spPr>
          <a:xfrm>
            <a:off x="653415" y="1470184"/>
            <a:ext cx="6521768" cy="4030742"/>
          </a:xfrm>
          <a:prstGeom prst="rect">
            <a:avLst/>
          </a:prstGeom>
        </p:spPr>
      </p:pic>
      <p:sp>
        <p:nvSpPr>
          <p:cNvPr id="4" name="Text 1"/>
          <p:cNvSpPr/>
          <p:nvPr/>
        </p:nvSpPr>
        <p:spPr>
          <a:xfrm>
            <a:off x="653415" y="5734288"/>
            <a:ext cx="2333625" cy="291703"/>
          </a:xfrm>
          <a:prstGeom prst="rect">
            <a:avLst/>
          </a:prstGeom>
          <a:noFill/>
          <a:ln/>
        </p:spPr>
        <p:txBody>
          <a:bodyPr wrap="none" lIns="0" tIns="0" rIns="0" bIns="0" rtlCol="0" anchor="t"/>
          <a:lstStyle/>
          <a:p>
            <a:pPr algn="l" indent="0" marL="0">
              <a:lnSpc>
                <a:spcPts val="2250"/>
              </a:lnSpc>
              <a:buNone/>
            </a:pPr>
            <a:r>
              <a:rPr lang="en-US" sz="1800" dirty="0">
                <a:solidFill>
                  <a:srgbClr val="E0D6DE"/>
                </a:solidFill>
                <a:latin typeface="Sora Medium" pitchFamily="34" charset="0"/>
                <a:ea typeface="Sora Medium" pitchFamily="34" charset="-122"/>
                <a:cs typeface="Sora Medium" pitchFamily="34" charset="-120"/>
              </a:rPr>
              <a:t>Python Tkinter</a:t>
            </a:r>
            <a:endParaRPr lang="en-US" sz="1800" dirty="0"/>
          </a:p>
        </p:txBody>
      </p:sp>
      <p:sp>
        <p:nvSpPr>
          <p:cNvPr id="5" name="Text 2"/>
          <p:cNvSpPr/>
          <p:nvPr/>
        </p:nvSpPr>
        <p:spPr>
          <a:xfrm>
            <a:off x="653415" y="6137910"/>
            <a:ext cx="6521768" cy="895826"/>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The Inventory Management System is built using Python's Tkinter library, providing a robust and user-friendly Graphical User Interface (GUI) for seamless interaction with the application.</a:t>
            </a:r>
            <a:endParaRPr lang="en-US" sz="1450" dirty="0"/>
          </a:p>
        </p:txBody>
      </p:sp>
      <p:pic>
        <p:nvPicPr>
          <p:cNvPr id="6" name="Image 1" descr="preencoded.png">    </p:cNvPr>
          <p:cNvPicPr>
            <a:picLocks noChangeAspect="1"/>
          </p:cNvPicPr>
          <p:nvPr/>
        </p:nvPicPr>
        <p:blipFill>
          <a:blip r:embed="rId2"/>
          <a:stretch>
            <a:fillRect/>
          </a:stretch>
        </p:blipFill>
        <p:spPr>
          <a:xfrm>
            <a:off x="7455217" y="1470184"/>
            <a:ext cx="6521768" cy="4030742"/>
          </a:xfrm>
          <a:prstGeom prst="rect">
            <a:avLst/>
          </a:prstGeom>
        </p:spPr>
      </p:pic>
      <p:sp>
        <p:nvSpPr>
          <p:cNvPr id="7" name="Text 3"/>
          <p:cNvSpPr/>
          <p:nvPr/>
        </p:nvSpPr>
        <p:spPr>
          <a:xfrm>
            <a:off x="7455217" y="5734288"/>
            <a:ext cx="2593777" cy="291703"/>
          </a:xfrm>
          <a:prstGeom prst="rect">
            <a:avLst/>
          </a:prstGeom>
          <a:noFill/>
          <a:ln/>
        </p:spPr>
        <p:txBody>
          <a:bodyPr wrap="none" lIns="0" tIns="0" rIns="0" bIns="0" rtlCol="0" anchor="t"/>
          <a:lstStyle/>
          <a:p>
            <a:pPr algn="l" indent="0" marL="0">
              <a:lnSpc>
                <a:spcPts val="2250"/>
              </a:lnSpc>
              <a:buNone/>
            </a:pPr>
            <a:r>
              <a:rPr lang="en-US" sz="1800" dirty="0">
                <a:solidFill>
                  <a:srgbClr val="E0D6DE"/>
                </a:solidFill>
                <a:latin typeface="Sora Medium" pitchFamily="34" charset="0"/>
                <a:ea typeface="Sora Medium" pitchFamily="34" charset="-122"/>
                <a:cs typeface="Sora Medium" pitchFamily="34" charset="-120"/>
              </a:rPr>
              <a:t>PostgreSQL Database</a:t>
            </a:r>
            <a:endParaRPr lang="en-US" sz="1800" dirty="0"/>
          </a:p>
        </p:txBody>
      </p:sp>
      <p:sp>
        <p:nvSpPr>
          <p:cNvPr id="8" name="Text 4"/>
          <p:cNvSpPr/>
          <p:nvPr/>
        </p:nvSpPr>
        <p:spPr>
          <a:xfrm>
            <a:off x="7455217" y="6137910"/>
            <a:ext cx="6521768" cy="895826"/>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The backend of the application is powered by a PostgreSQL database, ensuring secure and scalable storage of all product, category, order, and customer data, enabling comprehensive reporting and analytics.</a:t>
            </a:r>
            <a:endParaRPr lang="en-US" sz="1450" dirty="0"/>
          </a:p>
        </p:txBody>
      </p:sp>
      <p:sp>
        <p:nvSpPr>
          <p:cNvPr id="9" name="Text 5"/>
          <p:cNvSpPr/>
          <p:nvPr/>
        </p:nvSpPr>
        <p:spPr>
          <a:xfrm>
            <a:off x="653415" y="7243762"/>
            <a:ext cx="13323570" cy="597218"/>
          </a:xfrm>
          <a:prstGeom prst="rect">
            <a:avLst/>
          </a:prstGeom>
          <a:noFill/>
          <a:ln/>
        </p:spPr>
        <p:txBody>
          <a:bodyPr wrap="square" lIns="0" tIns="0" rIns="0" bIns="0" rtlCol="0" anchor="t"/>
          <a:lstStyle/>
          <a:p>
            <a:pPr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By leveraging the strengths of Tkinter and PostgreSQL, the Inventory Management System delivers a reliable, efficient, and feature-rich solution for businesses to manage their inventory, streamline operations, and make data-driven decisions.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2024-11-27T21:18:33Z</dcterms:created>
  <dcterms:modified xsi:type="dcterms:W3CDTF">2024-11-27T21:18:33Z</dcterms:modified>
</cp:coreProperties>
</file>